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0D681CBD-DA19-4CC6-AA5A-CA4DE7FCC61E}">
  <a:tblStyle styleId="{0D681CBD-DA19-4CC6-AA5A-CA4DE7FCC61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287423C3-594D-4FDC-8831-92F89713B753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-1062" y="20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0a35653861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20a35653861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20a3565386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20a35653861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2190c0e072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2190c0e072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Аналіз конкурентів, Перелік маркетингових каналів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190c0e0728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190c0e0728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SMART-goal, OKR, KPI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190c0e0728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2190c0e0728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Аватар Клієнта, Унікальна торгова пропозиція, Business Model Canvas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20a3565386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20a3565386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Структура організації, Перелік основних команд,  P&amp;L, Unit Economics, ROI, ROMI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190c0e0728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190c0e0728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Розклад зустрічей основних команд, розклад зустрічей 1 на 1, таск-трекер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Крок №1. Загальний опис проекту</a:t>
            </a:r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Опишіть ваш проект в 3-4 реченнях: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graphicFrame>
        <p:nvGraphicFramePr>
          <p:cNvPr id="56" name="Google Shape;56;p13"/>
          <p:cNvGraphicFramePr/>
          <p:nvPr/>
        </p:nvGraphicFramePr>
        <p:xfrm>
          <a:off x="527950" y="1662900"/>
          <a:ext cx="8055425" cy="2905975"/>
        </p:xfrm>
        <a:graphic>
          <a:graphicData uri="http://schemas.openxmlformats.org/drawingml/2006/table">
            <a:tbl>
              <a:tblPr>
                <a:noFill/>
                <a:tableStyleId>{0D681CBD-DA19-4CC6-AA5A-CA4DE7FCC61E}</a:tableStyleId>
              </a:tblPr>
              <a:tblGrid>
                <a:gridCol w="8055425"/>
              </a:tblGrid>
              <a:tr h="290597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 smtClean="0"/>
                        <a:t>Науковий </a:t>
                      </a:r>
                      <a:r>
                        <a:rPr lang="uk-UA" dirty="0" err="1" smtClean="0"/>
                        <a:t>проєкт</a:t>
                      </a:r>
                      <a:r>
                        <a:rPr lang="uk-UA" dirty="0" smtClean="0"/>
                        <a:t> присвячений дослідженню ефективної організації педагогічної взаємодії в умовах дистанційного навчання.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 smtClean="0"/>
                        <a:t> Мета — розробити та апробувати моделі, інструменти й методи, які сприяють якісній комунікації між викладачем і здобувачами освіти в </a:t>
                      </a:r>
                      <a:r>
                        <a:rPr lang="uk-UA" dirty="0" err="1" smtClean="0"/>
                        <a:t>онлайн-середовищі</a:t>
                      </a:r>
                      <a:r>
                        <a:rPr lang="uk-UA" dirty="0" smtClean="0"/>
                        <a:t>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 smtClean="0"/>
                        <a:t>Дослідження включає теоретичний аналіз, емпіричне вивчення досвіду учасників освітнього процесу та створення практичних рекомендацій. 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 smtClean="0"/>
                        <a:t>Очікуваним результатом є підвищення ефективності та </a:t>
                      </a:r>
                      <a:r>
                        <a:rPr lang="uk-UA" dirty="0" err="1" smtClean="0"/>
                        <a:t>інтерактивності</a:t>
                      </a:r>
                      <a:r>
                        <a:rPr lang="uk-UA" dirty="0" smtClean="0"/>
                        <a:t> дистанційного навчання.</a:t>
                      </a:r>
                      <a:endParaRPr dirty="0"/>
                    </a:p>
                  </a:txBody>
                  <a:tcPr marL="91425" marR="91425" marT="91425" marB="91425">
                    <a:lnL w="19050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165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Крок №2. Відповідь на 5 питань</a:t>
            </a:r>
            <a:endParaRPr/>
          </a:p>
        </p:txBody>
      </p:sp>
      <p:graphicFrame>
        <p:nvGraphicFramePr>
          <p:cNvPr id="62" name="Google Shape;62;p14"/>
          <p:cNvGraphicFramePr/>
          <p:nvPr/>
        </p:nvGraphicFramePr>
        <p:xfrm>
          <a:off x="152400" y="1017725"/>
          <a:ext cx="8991600" cy="8084820"/>
        </p:xfrm>
        <a:graphic>
          <a:graphicData uri="http://schemas.openxmlformats.org/drawingml/2006/table">
            <a:tbl>
              <a:tblPr>
                <a:noFill/>
                <a:tableStyleId>{287423C3-594D-4FDC-8831-92F89713B753}</a:tableStyleId>
              </a:tblPr>
              <a:tblGrid>
                <a:gridCol w="4336075"/>
                <a:gridCol w="265575"/>
                <a:gridCol w="4389950"/>
              </a:tblGrid>
              <a:tr h="560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 err="1"/>
                        <a:t>Який</a:t>
                      </a:r>
                      <a:r>
                        <a:rPr lang="en-GB" sz="1600" b="1" dirty="0"/>
                        <a:t> </a:t>
                      </a:r>
                      <a:r>
                        <a:rPr lang="en-GB" sz="1600" b="1" dirty="0" err="1"/>
                        <a:t>найперспективніший</a:t>
                      </a:r>
                      <a:r>
                        <a:rPr lang="en-GB" sz="1600" b="1" dirty="0"/>
                        <a:t> </a:t>
                      </a:r>
                      <a:r>
                        <a:rPr lang="en-GB" sz="1600" b="1" dirty="0" err="1"/>
                        <a:t>напрямок</a:t>
                      </a:r>
                      <a:r>
                        <a:rPr lang="en-GB" sz="1600" b="1" dirty="0"/>
                        <a:t> </a:t>
                      </a:r>
                      <a:r>
                        <a:rPr lang="en-GB" sz="1600" b="1" dirty="0" err="1"/>
                        <a:t>дій</a:t>
                      </a:r>
                      <a:r>
                        <a:rPr lang="en-GB" sz="1600" b="1" dirty="0"/>
                        <a:t>? </a:t>
                      </a:r>
                      <a:endParaRPr sz="4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А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dirty="0" smtClean="0"/>
                        <a:t>Розробка та тестування адаптивної моделі педагогічної взаємодії з використанням цифрових інструментів (</a:t>
                      </a:r>
                      <a:r>
                        <a:rPr lang="en-US" dirty="0" smtClean="0"/>
                        <a:t>Zoom, LMS, </a:t>
                      </a:r>
                      <a:r>
                        <a:rPr lang="uk-UA" dirty="0" smtClean="0"/>
                        <a:t>чати, опитування), орієнтованої на активне включення студентів.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2C4C9"/>
                    </a:solidFill>
                  </a:tcPr>
                </a:tc>
              </a:tr>
              <a:tr h="8220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Що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ви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хочете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отримати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в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найближчому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періоді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(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тиждень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/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місяць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квартал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)?</a:t>
                      </a:r>
                      <a:endParaRPr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chemeClr val="dk1"/>
                          </a:solidFill>
                        </a:rPr>
                        <a:t>С</a:t>
                      </a:r>
                      <a:endParaRPr sz="1600" b="1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/>
                        <a:t>Упродовж тижня</a:t>
                      </a:r>
                      <a:r>
                        <a:rPr lang="uk-UA" dirty="0" smtClean="0"/>
                        <a:t> — зібрати та проаналізувати літературу, сформулювати гіпотезу.</a:t>
                      </a:r>
                    </a:p>
                    <a:p>
                      <a:r>
                        <a:rPr lang="uk-UA" b="1" dirty="0" smtClean="0"/>
                        <a:t>Упродовж місяця</a:t>
                      </a:r>
                      <a:r>
                        <a:rPr lang="uk-UA" dirty="0" smtClean="0"/>
                        <a:t> — розробити опитувальник та зібрати первинні дані серед викладачів і студентів.</a:t>
                      </a:r>
                    </a:p>
                    <a:p>
                      <a:r>
                        <a:rPr lang="uk-UA" b="1" dirty="0" smtClean="0"/>
                        <a:t>Упродовж кварталу</a:t>
                      </a:r>
                      <a:r>
                        <a:rPr lang="uk-UA" dirty="0" smtClean="0"/>
                        <a:t> — провести експериментальне впровадження та оцінити ефективність обраної моделі взаємодії.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</a:tr>
              <a:tr h="5616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Яку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цінність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і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кому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ви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несете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?</a:t>
                      </a:r>
                      <a:endParaRPr sz="12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chemeClr val="dk1"/>
                          </a:solidFill>
                        </a:rPr>
                        <a:t>Пі</a:t>
                      </a:r>
                      <a:endParaRPr sz="1600" b="1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uk-UA" dirty="0" err="1" smtClean="0"/>
                        <a:t>Проєкт</a:t>
                      </a:r>
                      <a:r>
                        <a:rPr lang="uk-UA" dirty="0" smtClean="0"/>
                        <a:t> несе </a:t>
                      </a:r>
                      <a:r>
                        <a:rPr lang="uk-UA" b="1" dirty="0" smtClean="0"/>
                        <a:t>цінність для викладачів</a:t>
                      </a:r>
                      <a:r>
                        <a:rPr lang="uk-UA" dirty="0" smtClean="0"/>
                        <a:t>, які отримають практичні інструменти ефективної взаємодії в дистанційному форматі, і для </a:t>
                      </a:r>
                      <a:r>
                        <a:rPr lang="uk-UA" b="1" dirty="0" smtClean="0"/>
                        <a:t>студентів</a:t>
                      </a:r>
                      <a:r>
                        <a:rPr lang="uk-UA" dirty="0" smtClean="0"/>
                        <a:t>, які будуть більш залучені та мотивовані до навчання. Також він корисний </a:t>
                      </a:r>
                      <a:r>
                        <a:rPr lang="uk-UA" b="1" dirty="0" smtClean="0"/>
                        <a:t>адміністраціям закладів освіти</a:t>
                      </a:r>
                      <a:r>
                        <a:rPr lang="uk-UA" dirty="0" smtClean="0"/>
                        <a:t> — для вдосконалення дистанційних програм.</a:t>
                      </a: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</a:tr>
              <a:tr h="9658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Які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ресурси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необхідно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витратити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,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щоб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донести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цінність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?</a:t>
                      </a:r>
                      <a:endParaRPr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chemeClr val="dk1"/>
                          </a:solidFill>
                        </a:rPr>
                        <a:t>Р</a:t>
                      </a:r>
                      <a:endParaRPr sz="1600" b="1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/>
                        <a:t>Час</a:t>
                      </a:r>
                      <a:r>
                        <a:rPr lang="uk-UA" dirty="0" smtClean="0"/>
                        <a:t> на проведення дослідження та розробку матеріалів.</a:t>
                      </a:r>
                    </a:p>
                    <a:p>
                      <a:r>
                        <a:rPr lang="uk-UA" b="1" dirty="0" smtClean="0"/>
                        <a:t>Технічні засоби</a:t>
                      </a:r>
                      <a:r>
                        <a:rPr lang="uk-UA" dirty="0" smtClean="0"/>
                        <a:t> (комп’ютер, </a:t>
                      </a:r>
                      <a:r>
                        <a:rPr lang="uk-UA" dirty="0" err="1" smtClean="0"/>
                        <a:t>інтернет</a:t>
                      </a:r>
                      <a:r>
                        <a:rPr lang="uk-UA" dirty="0" smtClean="0"/>
                        <a:t>, програмне забезпечення: </a:t>
                      </a:r>
                      <a:r>
                        <a:rPr lang="en-US" dirty="0" smtClean="0"/>
                        <a:t>Google Forms, Zoom, </a:t>
                      </a:r>
                      <a:r>
                        <a:rPr lang="en-US" dirty="0" err="1" smtClean="0"/>
                        <a:t>Moodle</a:t>
                      </a:r>
                      <a:r>
                        <a:rPr lang="en-US" dirty="0" smtClean="0"/>
                        <a:t> </a:t>
                      </a:r>
                      <a:r>
                        <a:rPr lang="uk-UA" dirty="0" smtClean="0"/>
                        <a:t>тощо).</a:t>
                      </a:r>
                    </a:p>
                    <a:p>
                      <a:r>
                        <a:rPr lang="uk-UA" b="1" dirty="0" smtClean="0"/>
                        <a:t>Аналітичні ресурси</a:t>
                      </a:r>
                      <a:r>
                        <a:rPr lang="uk-UA" dirty="0" smtClean="0"/>
                        <a:t> — статистичні інструменти, </a:t>
                      </a:r>
                      <a:r>
                        <a:rPr lang="en-US" dirty="0" err="1" smtClean="0"/>
                        <a:t>ChatGPT</a:t>
                      </a:r>
                      <a:r>
                        <a:rPr lang="en-US" dirty="0" smtClean="0"/>
                        <a:t>, AI-</a:t>
                      </a:r>
                      <a:r>
                        <a:rPr lang="uk-UA" dirty="0" smtClean="0"/>
                        <a:t>помічники для обробки даних.</a:t>
                      </a:r>
                    </a:p>
                    <a:p>
                      <a:r>
                        <a:rPr lang="uk-UA" b="1" dirty="0" smtClean="0"/>
                        <a:t>Комунікація</a:t>
                      </a:r>
                      <a:r>
                        <a:rPr lang="uk-UA" dirty="0" smtClean="0"/>
                        <a:t> з цільовими групами (викладачі, студенти).</a:t>
                      </a: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</a:tr>
              <a:tr h="12162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Які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показники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необхідно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контролювати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для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досягнення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600" b="1" dirty="0" err="1">
                          <a:solidFill>
                            <a:schemeClr val="dk1"/>
                          </a:solidFill>
                        </a:rPr>
                        <a:t>успіху</a:t>
                      </a:r>
                      <a:r>
                        <a:rPr lang="en-GB" sz="1600" b="1" dirty="0">
                          <a:solidFill>
                            <a:schemeClr val="dk1"/>
                          </a:solidFill>
                        </a:rPr>
                        <a:t>?</a:t>
                      </a:r>
                      <a:endParaRPr sz="2600" b="1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>
                          <a:solidFill>
                            <a:schemeClr val="dk1"/>
                          </a:solidFill>
                        </a:rPr>
                        <a:t>Ін</a:t>
                      </a:r>
                      <a:endParaRPr sz="1600" b="1"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b="1" dirty="0" smtClean="0"/>
                        <a:t>Рівень </a:t>
                      </a:r>
                      <a:r>
                        <a:rPr lang="uk-UA" b="1" dirty="0" err="1" smtClean="0"/>
                        <a:t>залученості</a:t>
                      </a:r>
                      <a:r>
                        <a:rPr lang="uk-UA" b="1" dirty="0" smtClean="0"/>
                        <a:t> студентів</a:t>
                      </a:r>
                      <a:r>
                        <a:rPr lang="uk-UA" dirty="0" smtClean="0"/>
                        <a:t> (відвідуваність, активність у чатах/опитуваннях).</a:t>
                      </a:r>
                    </a:p>
                    <a:p>
                      <a:r>
                        <a:rPr lang="uk-UA" b="1" dirty="0" smtClean="0"/>
                        <a:t>Якість педагогічної взаємодії</a:t>
                      </a:r>
                      <a:r>
                        <a:rPr lang="uk-UA" dirty="0" smtClean="0"/>
                        <a:t> (оцінки викладачами/студентами).</a:t>
                      </a:r>
                    </a:p>
                    <a:p>
                      <a:r>
                        <a:rPr lang="uk-UA" b="1" dirty="0" smtClean="0"/>
                        <a:t>Ефективність інструментів взаємодії</a:t>
                      </a:r>
                      <a:r>
                        <a:rPr lang="uk-UA" dirty="0" smtClean="0"/>
                        <a:t> (аналіз </a:t>
                      </a:r>
                      <a:r>
                        <a:rPr lang="uk-UA" dirty="0" err="1" smtClean="0"/>
                        <a:t>фідбеку</a:t>
                      </a:r>
                      <a:r>
                        <a:rPr lang="uk-UA" dirty="0" smtClean="0"/>
                        <a:t>, задоволення користувачів).</a:t>
                      </a:r>
                    </a:p>
                    <a:p>
                      <a:r>
                        <a:rPr lang="uk-UA" b="1" dirty="0" smtClean="0"/>
                        <a:t>Прогрес у реалізації етапів </a:t>
                      </a:r>
                      <a:r>
                        <a:rPr lang="uk-UA" b="1" dirty="0" err="1" smtClean="0"/>
                        <a:t>проєкту</a:t>
                      </a:r>
                      <a:r>
                        <a:rPr lang="uk-UA" dirty="0" smtClean="0"/>
                        <a:t> (відповідність плану-графіку).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A85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Google Shape;67;p15"/>
          <p:cNvGraphicFramePr/>
          <p:nvPr/>
        </p:nvGraphicFramePr>
        <p:xfrm>
          <a:off x="-12" y="-12"/>
          <a:ext cx="9144025" cy="9218863"/>
        </p:xfrm>
        <a:graphic>
          <a:graphicData uri="http://schemas.openxmlformats.org/drawingml/2006/table">
            <a:tbl>
              <a:tblPr>
                <a:noFill/>
                <a:tableStyleId>{287423C3-594D-4FDC-8831-92F89713B753}</a:tableStyleId>
              </a:tblPr>
              <a:tblGrid>
                <a:gridCol w="1256000"/>
                <a:gridCol w="2226550"/>
                <a:gridCol w="2626175"/>
                <a:gridCol w="3035300"/>
              </a:tblGrid>
              <a:tr h="258375">
                <a:tc rowSpan="3" gridSpan="2"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000" b="1" dirty="0" err="1"/>
                        <a:t>Аналіз</a:t>
                      </a:r>
                      <a:endParaRPr sz="2000" b="1" dirty="0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3400" b="1" dirty="0"/>
                        <a:t>TOWS - </a:t>
                      </a:r>
                      <a:r>
                        <a:rPr lang="en-GB" sz="3400" b="1" dirty="0" err="1"/>
                        <a:t>аналіз</a:t>
                      </a:r>
                      <a:endParaRPr sz="3400" b="1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/>
                        <a:t>Strengths</a:t>
                      </a:r>
                      <a:endParaRPr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/>
                        <a:t>Weaknesses</a:t>
                      </a:r>
                      <a:endParaRPr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</a:tr>
              <a:tr h="1184275"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Досвід викладачів у використанні цифрових інструментів.</a:t>
                      </a:r>
                    </a:p>
                    <a:p>
                      <a:r>
                        <a:rPr lang="uk-UA" dirty="0" smtClean="0"/>
                        <a:t>Актуальність теми в умовах воєнного стану та гібридного навчання.</a:t>
                      </a:r>
                    </a:p>
                    <a:p>
                      <a:r>
                        <a:rPr lang="uk-UA" dirty="0" smtClean="0"/>
                        <a:t>Підвищена мотивація до взаємодії через потребу підтримки здобувачів освіти.</a:t>
                      </a:r>
                    </a:p>
                    <a:p>
                      <a:r>
                        <a:rPr lang="uk-UA" dirty="0" smtClean="0"/>
                        <a:t>Наявність нормативної бази щодо дистанційної освіти.</a:t>
                      </a:r>
                    </a:p>
                    <a:p>
                      <a:r>
                        <a:rPr lang="uk-UA" dirty="0" smtClean="0"/>
                        <a:t>Відкритість до нових форматів взаємодії в освітньому середовищі.</a:t>
                      </a:r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9DA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Нерівний доступ до якісного </a:t>
                      </a:r>
                      <a:r>
                        <a:rPr lang="uk-UA" dirty="0" err="1" smtClean="0"/>
                        <a:t>інтернету</a:t>
                      </a:r>
                      <a:r>
                        <a:rPr lang="uk-UA" dirty="0" smtClean="0"/>
                        <a:t> та пристроїв серед учасників освітнього процесу.</a:t>
                      </a:r>
                    </a:p>
                    <a:p>
                      <a:r>
                        <a:rPr lang="uk-UA" dirty="0" smtClean="0"/>
                        <a:t>Недостатня підготовленість окремих педагогів до ефективної </a:t>
                      </a:r>
                      <a:r>
                        <a:rPr lang="uk-UA" dirty="0" err="1" smtClean="0"/>
                        <a:t>онлайн-взаємодії</a:t>
                      </a:r>
                      <a:r>
                        <a:rPr lang="uk-UA" dirty="0" smtClean="0"/>
                        <a:t>.</a:t>
                      </a:r>
                    </a:p>
                    <a:p>
                      <a:r>
                        <a:rPr lang="uk-UA" dirty="0" smtClean="0"/>
                        <a:t>Обмежені можливості зворотного зв'язку під час дистанційного навчання.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</a:tr>
              <a:tr h="258400">
                <a:tc gridSpan="2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SO</a:t>
                      </a:r>
                      <a:endParaRPr sz="12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WO</a:t>
                      </a:r>
                      <a:endParaRPr sz="12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7BA0"/>
                    </a:solidFill>
                  </a:tcPr>
                </a:tc>
              </a:tr>
              <a:tr h="164330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Opportunities</a:t>
                      </a:r>
                      <a:endParaRPr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Розвиток </a:t>
                      </a:r>
                      <a:r>
                        <a:rPr lang="en-US" dirty="0" err="1" smtClean="0"/>
                        <a:t>EdTech</a:t>
                      </a:r>
                      <a:r>
                        <a:rPr lang="en-US" dirty="0" smtClean="0"/>
                        <a:t> </a:t>
                      </a:r>
                      <a:r>
                        <a:rPr lang="uk-UA" dirty="0" smtClean="0"/>
                        <a:t>і нових платформ для взаємодії.</a:t>
                      </a:r>
                    </a:p>
                    <a:p>
                      <a:r>
                        <a:rPr lang="uk-UA" dirty="0" smtClean="0"/>
                        <a:t>Державні та міжнародні грантові програми підтримки цифрової трансформації освіти.</a:t>
                      </a:r>
                    </a:p>
                    <a:p>
                      <a:r>
                        <a:rPr lang="uk-UA" dirty="0" smtClean="0"/>
                        <a:t>Зростання інтересу до самостійного та гнучкого навчання у студентів.</a:t>
                      </a:r>
                    </a:p>
                    <a:p>
                      <a:r>
                        <a:rPr lang="uk-UA" dirty="0" smtClean="0"/>
                        <a:t>Інтеграція штучного інтелекту та адаптивних технологій в освітній процес.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 smtClean="0"/>
                        <a:t>Найперспективніший</a:t>
                      </a:r>
                      <a:r>
                        <a:rPr lang="en-GB" dirty="0" smtClean="0"/>
                        <a:t> </a:t>
                      </a:r>
                      <a:r>
                        <a:rPr lang="en-GB" dirty="0" err="1" smtClean="0"/>
                        <a:t>напрям</a:t>
                      </a:r>
                      <a:r>
                        <a:rPr lang="uk-UA" dirty="0" smtClean="0"/>
                        <a:t/>
                      </a:r>
                      <a:br>
                        <a:rPr lang="uk-UA" dirty="0" smtClean="0"/>
                      </a:br>
                      <a:r>
                        <a:rPr lang="ru-RU" dirty="0" err="1" smtClean="0"/>
                        <a:t>Використання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сильних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сторін</a:t>
                      </a:r>
                      <a:r>
                        <a:rPr lang="ru-RU" dirty="0" smtClean="0"/>
                        <a:t> для </a:t>
                      </a:r>
                      <a:r>
                        <a:rPr lang="ru-RU" dirty="0" err="1" smtClean="0"/>
                        <a:t>реалізації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можливостей</a:t>
                      </a:r>
                      <a:r>
                        <a:rPr lang="ru-RU" dirty="0" smtClean="0"/>
                        <a:t>: 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– </a:t>
                      </a:r>
                      <a:r>
                        <a:rPr lang="ru-RU" dirty="0" err="1" smtClean="0"/>
                        <a:t>Застосування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цифрових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інструментів</a:t>
                      </a:r>
                      <a:r>
                        <a:rPr lang="ru-RU" dirty="0" smtClean="0"/>
                        <a:t>, </a:t>
                      </a:r>
                      <a:r>
                        <a:rPr lang="ru-RU" dirty="0" err="1" smtClean="0"/>
                        <a:t>які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вже</a:t>
                      </a:r>
                      <a:r>
                        <a:rPr lang="ru-RU" dirty="0" smtClean="0"/>
                        <a:t> активно </a:t>
                      </a:r>
                      <a:r>
                        <a:rPr lang="ru-RU" dirty="0" err="1" smtClean="0"/>
                        <a:t>використовуються</a:t>
                      </a:r>
                      <a:r>
                        <a:rPr lang="ru-RU" dirty="0" smtClean="0"/>
                        <a:t> у ЗВО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– Попит на </a:t>
                      </a:r>
                      <a:r>
                        <a:rPr lang="ru-RU" dirty="0" err="1" smtClean="0"/>
                        <a:t>методичні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рекомендації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з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дистанційної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взаємодії</a:t>
                      </a:r>
                      <a:endParaRPr dirty="0"/>
                    </a:p>
                  </a:txBody>
                  <a:tcPr marL="28575" marR="28575" marT="19050" marB="19050" anchor="ctr">
                    <a:lnL w="19050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3C47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Пріоритет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розвитку</a:t>
                      </a:r>
                      <a:r>
                        <a:rPr lang="en-GB" dirty="0"/>
                        <a:t> (</a:t>
                      </a:r>
                      <a:r>
                        <a:rPr lang="en-GB" dirty="0" err="1"/>
                        <a:t>що</a:t>
                      </a:r>
                      <a:r>
                        <a:rPr lang="en-GB" dirty="0"/>
                        <a:t> </a:t>
                      </a:r>
                      <a:r>
                        <a:rPr lang="en-GB" dirty="0" err="1"/>
                        <a:t>змінювати</a:t>
                      </a:r>
                      <a:r>
                        <a:rPr lang="en-GB" dirty="0" smtClean="0"/>
                        <a:t>)</a:t>
                      </a:r>
                      <a:r>
                        <a:rPr lang="uk-UA" dirty="0" smtClean="0"/>
                        <a:t/>
                      </a:r>
                      <a:br>
                        <a:rPr lang="uk-UA" dirty="0" smtClean="0"/>
                      </a:br>
                      <a:r>
                        <a:rPr lang="ru-RU" dirty="0" err="1" smtClean="0"/>
                        <a:t>Подолання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слабкостей</a:t>
                      </a:r>
                      <a:r>
                        <a:rPr lang="ru-RU" dirty="0" smtClean="0"/>
                        <a:t> шляхом </a:t>
                      </a:r>
                      <a:r>
                        <a:rPr lang="ru-RU" dirty="0" err="1" smtClean="0"/>
                        <a:t>використання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можливостей</a:t>
                      </a:r>
                      <a:r>
                        <a:rPr lang="ru-RU" dirty="0" smtClean="0"/>
                        <a:t>:</a:t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– </a:t>
                      </a:r>
                      <a:r>
                        <a:rPr lang="ru-RU" dirty="0" err="1" smtClean="0"/>
                        <a:t>Пошук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партнерів</a:t>
                      </a:r>
                      <a:r>
                        <a:rPr lang="ru-RU" dirty="0" smtClean="0"/>
                        <a:t> (</a:t>
                      </a:r>
                      <a:r>
                        <a:rPr lang="ru-RU" dirty="0" err="1" smtClean="0"/>
                        <a:t>інших</a:t>
                      </a:r>
                      <a:r>
                        <a:rPr lang="ru-RU" dirty="0" smtClean="0"/>
                        <a:t> ЗВО) для </a:t>
                      </a:r>
                      <a:r>
                        <a:rPr lang="ru-RU" dirty="0" err="1" smtClean="0"/>
                        <a:t>пілотного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впровадження</a:t>
                      </a:r>
                      <a:r>
                        <a:rPr lang="ru-RU" dirty="0" smtClean="0"/>
                        <a:t/>
                      </a:r>
                      <a:br>
                        <a:rPr lang="ru-RU" dirty="0" smtClean="0"/>
                      </a:br>
                      <a:r>
                        <a:rPr lang="ru-RU" dirty="0" smtClean="0"/>
                        <a:t>– </a:t>
                      </a:r>
                      <a:r>
                        <a:rPr lang="ru-RU" dirty="0" err="1" smtClean="0"/>
                        <a:t>Залучення</a:t>
                      </a:r>
                      <a:r>
                        <a:rPr lang="ru-RU" dirty="0" smtClean="0"/>
                        <a:t> штучного </a:t>
                      </a:r>
                      <a:r>
                        <a:rPr lang="ru-RU" dirty="0" err="1" smtClean="0"/>
                        <a:t>інтелекту</a:t>
                      </a:r>
                      <a:r>
                        <a:rPr lang="ru-RU" dirty="0" smtClean="0"/>
                        <a:t> для </a:t>
                      </a:r>
                      <a:r>
                        <a:rPr lang="ru-RU" dirty="0" err="1" smtClean="0"/>
                        <a:t>пришвидшення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аналізу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даних</a:t>
                      </a:r>
                      <a:r>
                        <a:rPr lang="ru-RU" dirty="0" smtClean="0"/>
                        <a:t> та </a:t>
                      </a:r>
                      <a:r>
                        <a:rPr lang="ru-RU" dirty="0" err="1" smtClean="0"/>
                        <a:t>розробки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рішень</a:t>
                      </a:r>
                      <a:endParaRPr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7BA0"/>
                    </a:solidFill>
                  </a:tcPr>
                </a:tc>
              </a:tr>
              <a:tr h="15365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Threats</a:t>
                      </a:r>
                      <a:endParaRPr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Втома від </a:t>
                      </a:r>
                      <a:r>
                        <a:rPr lang="uk-UA" dirty="0" err="1" smtClean="0"/>
                        <a:t>онлайн-комунікації</a:t>
                      </a:r>
                      <a:r>
                        <a:rPr lang="uk-UA" dirty="0" smtClean="0"/>
                        <a:t> (</a:t>
                      </a:r>
                      <a:r>
                        <a:rPr lang="en-US" dirty="0" smtClean="0"/>
                        <a:t>digital fatigue).</a:t>
                      </a:r>
                    </a:p>
                    <a:p>
                      <a:r>
                        <a:rPr lang="uk-UA" dirty="0" smtClean="0"/>
                        <a:t>Низький рівень цифрової компетентності в частини здобувачів освіти.</a:t>
                      </a:r>
                    </a:p>
                    <a:p>
                      <a:r>
                        <a:rPr lang="uk-UA" dirty="0" smtClean="0"/>
                        <a:t>Ризики </a:t>
                      </a:r>
                      <a:r>
                        <a:rPr lang="uk-UA" dirty="0" err="1" smtClean="0"/>
                        <a:t>кібербезпеки</a:t>
                      </a:r>
                      <a:r>
                        <a:rPr lang="uk-UA" dirty="0" smtClean="0"/>
                        <a:t> та витоку особистих даних.</a:t>
                      </a:r>
                    </a:p>
                    <a:p>
                      <a:r>
                        <a:rPr lang="uk-UA" dirty="0" smtClean="0"/>
                        <a:t>Недовіра до ефективності дистанційного навчання з боку суспільства.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/>
                        <a:t>План</a:t>
                      </a:r>
                      <a:r>
                        <a:rPr lang="en-GB" dirty="0"/>
                        <a:t> </a:t>
                      </a:r>
                      <a:r>
                        <a:rPr lang="en-GB" dirty="0" err="1" smtClean="0"/>
                        <a:t>підготовки</a:t>
                      </a:r>
                      <a:r>
                        <a:rPr lang="uk-UA" dirty="0" smtClean="0"/>
                        <a:t/>
                      </a:r>
                      <a:br>
                        <a:rPr lang="uk-UA" dirty="0" smtClean="0"/>
                      </a:br>
                      <a:r>
                        <a:rPr lang="uk-UA" dirty="0" smtClean="0"/>
                        <a:t>Використання сильних сторін для мінімізації загроз:</a:t>
                      </a:r>
                      <a:br>
                        <a:rPr lang="uk-UA" dirty="0" smtClean="0"/>
                      </a:br>
                      <a:r>
                        <a:rPr lang="uk-UA" dirty="0" smtClean="0"/>
                        <a:t>– Гнучке налаштування моделі під різні платформи дистанційного навчання</a:t>
                      </a:r>
                      <a:br>
                        <a:rPr lang="uk-UA" dirty="0" smtClean="0"/>
                      </a:br>
                      <a:r>
                        <a:rPr lang="uk-UA" dirty="0" smtClean="0"/>
                        <a:t>– Створення універсальних інструментів для викладачів</a:t>
                      </a:r>
                      <a:endParaRPr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dirty="0" err="1" smtClean="0"/>
                        <a:t>Уникання</a:t>
                      </a:r>
                      <a:r>
                        <a:rPr lang="uk-UA" dirty="0" smtClean="0"/>
                        <a:t/>
                      </a:r>
                      <a:br>
                        <a:rPr lang="uk-UA" dirty="0" smtClean="0"/>
                      </a:br>
                      <a:r>
                        <a:rPr lang="uk-UA" dirty="0" smtClean="0"/>
                        <a:t>Мінімізація </a:t>
                      </a:r>
                      <a:r>
                        <a:rPr lang="uk-UA" dirty="0" err="1" smtClean="0"/>
                        <a:t>слабкостей</a:t>
                      </a:r>
                      <a:r>
                        <a:rPr lang="uk-UA" dirty="0" smtClean="0"/>
                        <a:t> і нейтралізація загроз:</a:t>
                      </a:r>
                      <a:br>
                        <a:rPr lang="uk-UA" dirty="0" smtClean="0"/>
                      </a:br>
                      <a:r>
                        <a:rPr lang="uk-UA" dirty="0" smtClean="0"/>
                        <a:t>– Поступове впровадження моделі з урахуванням технічних обмежень</a:t>
                      </a:r>
                      <a:br>
                        <a:rPr lang="uk-UA" dirty="0" smtClean="0"/>
                      </a:br>
                      <a:r>
                        <a:rPr lang="uk-UA" dirty="0" smtClean="0"/>
                        <a:t>– Підвищення цифрової грамотності педагогів через навчальні модулі</a:t>
                      </a:r>
                      <a:endParaRPr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</a:tr>
              <a:tr h="2625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FFFFFF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ST</a:t>
                      </a:r>
                      <a:endParaRPr sz="1200" b="1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6B26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 dirty="0"/>
                        <a:t>WT</a:t>
                      </a:r>
                      <a:endParaRPr sz="1200"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0666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" name="Google Shape;72;p16"/>
          <p:cNvGraphicFramePr/>
          <p:nvPr/>
        </p:nvGraphicFramePr>
        <p:xfrm>
          <a:off x="152400" y="604015"/>
          <a:ext cx="8991600" cy="4539485"/>
        </p:xfrm>
        <a:graphic>
          <a:graphicData uri="http://schemas.openxmlformats.org/drawingml/2006/table">
            <a:tbl>
              <a:tblPr>
                <a:noFill/>
                <a:tableStyleId>{287423C3-594D-4FDC-8831-92F89713B753}</a:tableStyleId>
              </a:tblPr>
              <a:tblGrid>
                <a:gridCol w="3166225"/>
                <a:gridCol w="5825375"/>
              </a:tblGrid>
              <a:tr h="726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b="1" dirty="0" err="1"/>
                        <a:t>Місія</a:t>
                      </a:r>
                      <a:r>
                        <a:rPr lang="en-GB" sz="2500" b="1" dirty="0"/>
                        <a:t> </a:t>
                      </a:r>
                      <a:r>
                        <a:rPr lang="en-GB" sz="1300" dirty="0"/>
                        <a:t/>
                      </a:r>
                      <a:br>
                        <a:rPr lang="en-GB" sz="1300" dirty="0"/>
                      </a:br>
                      <a:r>
                        <a:rPr lang="en-GB" sz="1300" dirty="0"/>
                        <a:t>(</a:t>
                      </a:r>
                      <a:r>
                        <a:rPr lang="en-GB" sz="1300" dirty="0" err="1"/>
                        <a:t>для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 err="1"/>
                        <a:t>чого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 err="1"/>
                        <a:t>це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 err="1"/>
                        <a:t>все</a:t>
                      </a:r>
                      <a:r>
                        <a:rPr lang="en-GB" sz="1300" dirty="0"/>
                        <a:t>?)</a:t>
                      </a:r>
                      <a:endParaRPr sz="13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200" dirty="0" smtClean="0"/>
                        <a:t>Підвищити ефективність педагогічної взаємодії в умовах дистанційного навчання шляхом розробки, впровадження та поширення інноваційних підходів і технологій комунікації між учасниками освітнього процесу.</a:t>
                      </a:r>
                      <a:endParaRPr sz="120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2C4C9"/>
                    </a:solidFill>
                  </a:tcPr>
                </a:tc>
              </a:tr>
              <a:tr h="7260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b="1" dirty="0" err="1"/>
                        <a:t>Бачення</a:t>
                      </a:r>
                      <a:r>
                        <a:rPr lang="en-GB" sz="1300" dirty="0"/>
                        <a:t> </a:t>
                      </a:r>
                      <a:br>
                        <a:rPr lang="en-GB" sz="1300" dirty="0"/>
                      </a:br>
                      <a:r>
                        <a:rPr lang="en-GB" sz="1300" dirty="0"/>
                        <a:t>(</a:t>
                      </a:r>
                      <a:r>
                        <a:rPr lang="en-GB" sz="1300" dirty="0" err="1"/>
                        <a:t>як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 err="1"/>
                        <a:t>ви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 err="1"/>
                        <a:t>бачите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 err="1"/>
                        <a:t>результат</a:t>
                      </a:r>
                      <a:r>
                        <a:rPr lang="en-GB" sz="1300" dirty="0"/>
                        <a:t> </a:t>
                      </a:r>
                      <a:r>
                        <a:rPr lang="en-GB" sz="1300" dirty="0" err="1"/>
                        <a:t>за</a:t>
                      </a:r>
                      <a:r>
                        <a:rPr lang="en-GB" sz="1300" dirty="0"/>
                        <a:t> 10+ </a:t>
                      </a:r>
                      <a:r>
                        <a:rPr lang="en-GB" sz="1300" dirty="0" err="1"/>
                        <a:t>років</a:t>
                      </a:r>
                      <a:r>
                        <a:rPr lang="en-GB" sz="1300" dirty="0"/>
                        <a:t>)</a:t>
                      </a:r>
                      <a:endParaRPr sz="13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050" dirty="0" smtClean="0"/>
                        <a:t>Усі освітні заклади успішно реалізують педагогічну взаємодію незалежно від формату навчання, забезпечуючи якісне, гнучке та інклюзивне середовище для всіх учасників освітнього процесу. </a:t>
                      </a:r>
                      <a:r>
                        <a:rPr lang="uk-UA" sz="1050" dirty="0" err="1" smtClean="0"/>
                        <a:t>Проєкт</a:t>
                      </a:r>
                      <a:r>
                        <a:rPr lang="uk-UA" sz="1050" dirty="0" smtClean="0"/>
                        <a:t> стає національно визнаною моделлю ефективної взаємодії у дистанційній освіті.</a:t>
                      </a:r>
                      <a:endParaRPr sz="105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6D7A8"/>
                    </a:solidFill>
                  </a:tcPr>
                </a:tc>
              </a:tr>
              <a:tr h="893650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b="1" dirty="0" err="1"/>
                        <a:t>Цінності</a:t>
                      </a:r>
                      <a:r>
                        <a:rPr lang="en-GB" sz="2500" b="1" dirty="0"/>
                        <a:t> </a:t>
                      </a:r>
                      <a:r>
                        <a:rPr lang="en-GB" sz="1300" dirty="0"/>
                        <a:t/>
                      </a:r>
                      <a:br>
                        <a:rPr lang="en-GB" sz="1300" dirty="0"/>
                      </a:br>
                      <a:r>
                        <a:rPr lang="en-GB" sz="1100" dirty="0"/>
                        <a:t>(</a:t>
                      </a:r>
                      <a:r>
                        <a:rPr lang="en-GB" sz="1100" dirty="0" err="1"/>
                        <a:t>які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принципи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ви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вважаєте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правильним</a:t>
                      </a:r>
                      <a:r>
                        <a:rPr lang="en-GB" sz="1100" dirty="0"/>
                        <a:t> і </a:t>
                      </a:r>
                      <a:r>
                        <a:rPr lang="en-GB" sz="1100" dirty="0" err="1"/>
                        <a:t>вони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приносять</a:t>
                      </a:r>
                      <a:r>
                        <a:rPr lang="en-GB" sz="1100" dirty="0"/>
                        <a:t> </a:t>
                      </a:r>
                      <a:r>
                        <a:rPr lang="en-GB" sz="1100" dirty="0" err="1"/>
                        <a:t>результат</a:t>
                      </a:r>
                      <a:r>
                        <a:rPr lang="en-GB" sz="1100" dirty="0"/>
                        <a:t>)</a:t>
                      </a:r>
                      <a:endParaRPr sz="11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050" b="1" dirty="0" err="1" smtClean="0"/>
                        <a:t>Людиноцентричність</a:t>
                      </a:r>
                      <a:r>
                        <a:rPr lang="uk-UA" sz="1050" dirty="0" smtClean="0"/>
                        <a:t> — навчання орієнтоване на потреби та можливості кожного учня і викладача.</a:t>
                      </a:r>
                    </a:p>
                    <a:p>
                      <a:r>
                        <a:rPr lang="uk-UA" sz="1050" b="1" dirty="0" smtClean="0"/>
                        <a:t>Відкритість до змін</a:t>
                      </a:r>
                      <a:r>
                        <a:rPr lang="uk-UA" sz="1050" dirty="0" smtClean="0"/>
                        <a:t> — готовність впроваджувати нові форми взаємодії.</a:t>
                      </a:r>
                    </a:p>
                    <a:p>
                      <a:r>
                        <a:rPr lang="uk-UA" sz="1050" b="1" dirty="0" err="1" smtClean="0"/>
                        <a:t>Інклюзивність</a:t>
                      </a:r>
                      <a:r>
                        <a:rPr lang="uk-UA" sz="1050" dirty="0" smtClean="0"/>
                        <a:t> — створення рівного доступу до освіти для всіх учасників.</a:t>
                      </a:r>
                    </a:p>
                    <a:p>
                      <a:r>
                        <a:rPr lang="uk-UA" sz="1050" b="1" dirty="0" smtClean="0"/>
                        <a:t>Якість</a:t>
                      </a:r>
                      <a:r>
                        <a:rPr lang="uk-UA" sz="1050" dirty="0" smtClean="0"/>
                        <a:t> — фокус на результативній, змістовній та зручній комунікації.</a:t>
                      </a:r>
                    </a:p>
                    <a:p>
                      <a:r>
                        <a:rPr lang="uk-UA" sz="1050" b="1" dirty="0" smtClean="0"/>
                        <a:t>Співпраця</a:t>
                      </a:r>
                      <a:r>
                        <a:rPr lang="uk-UA" sz="1050" dirty="0" smtClean="0"/>
                        <a:t> — партнерство між педагогами, студентами, адміністрацією та батьками.</a:t>
                      </a:r>
                      <a:endParaRPr sz="105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B4A7D6"/>
                    </a:solidFill>
                  </a:tcPr>
                </a:tc>
              </a:tr>
              <a:tr h="93852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400" b="1" dirty="0" err="1"/>
                        <a:t>Етапи</a:t>
                      </a:r>
                      <a:r>
                        <a:rPr lang="en-GB" sz="2400" b="1" dirty="0"/>
                        <a:t> </a:t>
                      </a:r>
                      <a:r>
                        <a:rPr lang="en-GB" sz="2400" b="1" dirty="0" err="1"/>
                        <a:t>стратегії</a:t>
                      </a:r>
                      <a:r>
                        <a:rPr lang="en-GB" sz="2400" b="1" dirty="0"/>
                        <a:t> </a:t>
                      </a:r>
                      <a:r>
                        <a:rPr lang="en-GB" sz="1200" dirty="0"/>
                        <a:t/>
                      </a:r>
                      <a:br>
                        <a:rPr lang="en-GB" sz="1200" dirty="0"/>
                      </a:br>
                      <a:r>
                        <a:rPr lang="en-GB" sz="1200" dirty="0"/>
                        <a:t>(</a:t>
                      </a:r>
                      <a:r>
                        <a:rPr lang="en-GB" sz="1200" dirty="0" err="1"/>
                        <a:t>яка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послідовність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етапів</a:t>
                      </a:r>
                      <a:r>
                        <a:rPr lang="en-GB" sz="1200" dirty="0"/>
                        <a:t> </a:t>
                      </a:r>
                      <a:br>
                        <a:rPr lang="en-GB" sz="1200" dirty="0"/>
                      </a:br>
                      <a:r>
                        <a:rPr lang="en-GB" sz="1200" dirty="0" err="1"/>
                        <a:t>від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бачення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до</a:t>
                      </a:r>
                      <a:r>
                        <a:rPr lang="en-GB" sz="1200" dirty="0"/>
                        <a:t> </a:t>
                      </a:r>
                      <a:r>
                        <a:rPr lang="en-GB" sz="1200" dirty="0" err="1"/>
                        <a:t>сьогодні</a:t>
                      </a:r>
                      <a:r>
                        <a:rPr lang="en-GB" sz="1200" dirty="0"/>
                        <a:t>)</a:t>
                      </a:r>
                      <a:endParaRPr sz="1200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050" b="1" dirty="0" smtClean="0"/>
                        <a:t>Дослідницький етап</a:t>
                      </a:r>
                      <a:r>
                        <a:rPr lang="uk-UA" sz="1050" dirty="0" smtClean="0"/>
                        <a:t> – вивчення поточних проблем педагогічної взаємодії в дистанційному форматі.</a:t>
                      </a:r>
                    </a:p>
                    <a:p>
                      <a:r>
                        <a:rPr lang="uk-UA" sz="1050" b="1" dirty="0" err="1" smtClean="0"/>
                        <a:t>Проєктування</a:t>
                      </a:r>
                      <a:r>
                        <a:rPr lang="uk-UA" sz="1050" b="1" dirty="0" smtClean="0"/>
                        <a:t> моделі</a:t>
                      </a:r>
                      <a:r>
                        <a:rPr lang="uk-UA" sz="1050" dirty="0" smtClean="0"/>
                        <a:t> – створення інструментів, рекомендацій, цифрових рішень.</a:t>
                      </a:r>
                    </a:p>
                    <a:p>
                      <a:r>
                        <a:rPr lang="uk-UA" sz="1050" b="1" dirty="0" smtClean="0"/>
                        <a:t>Пілотне впровадження</a:t>
                      </a:r>
                      <a:r>
                        <a:rPr lang="uk-UA" sz="1050" dirty="0" smtClean="0"/>
                        <a:t> – апробація у закладах освіти.</a:t>
                      </a:r>
                    </a:p>
                    <a:p>
                      <a:r>
                        <a:rPr lang="uk-UA" sz="1050" b="1" dirty="0" smtClean="0"/>
                        <a:t>Масштабування</a:t>
                      </a:r>
                      <a:r>
                        <a:rPr lang="uk-UA" sz="1050" dirty="0" smtClean="0"/>
                        <a:t> – розширення практики та поширення результатів.</a:t>
                      </a:r>
                    </a:p>
                    <a:p>
                      <a:r>
                        <a:rPr lang="uk-UA" sz="1050" b="1" dirty="0" smtClean="0"/>
                        <a:t>Аналіз і вдосконалення</a:t>
                      </a:r>
                      <a:r>
                        <a:rPr lang="uk-UA" sz="1050" dirty="0" smtClean="0"/>
                        <a:t> – збір </a:t>
                      </a:r>
                      <a:r>
                        <a:rPr lang="uk-UA" sz="1050" dirty="0" err="1" smtClean="0"/>
                        <a:t>фідбеку</a:t>
                      </a:r>
                      <a:r>
                        <a:rPr lang="uk-UA" sz="1050" dirty="0" smtClean="0"/>
                        <a:t>, оновлення підходів.</a:t>
                      </a:r>
                    </a:p>
                    <a:p>
                      <a:r>
                        <a:rPr lang="uk-UA" sz="1050" b="1" dirty="0" err="1" smtClean="0"/>
                        <a:t>Інституціоналізація</a:t>
                      </a:r>
                      <a:r>
                        <a:rPr lang="uk-UA" sz="1050" dirty="0" smtClean="0"/>
                        <a:t> – впровадження моделі на нормативному рівні.</a:t>
                      </a:r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9FC5E8"/>
                    </a:solidFill>
                  </a:tcPr>
                </a:tc>
              </a:tr>
              <a:tr h="930875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500" b="1" dirty="0" err="1">
                          <a:solidFill>
                            <a:schemeClr val="dk1"/>
                          </a:solidFill>
                        </a:rPr>
                        <a:t>Мета</a:t>
                      </a:r>
                      <a:r>
                        <a:rPr lang="en-GB" sz="2500" b="1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900" dirty="0">
                          <a:solidFill>
                            <a:schemeClr val="dk1"/>
                          </a:solidFill>
                        </a:rPr>
                        <a:t/>
                      </a:r>
                      <a:br>
                        <a:rPr lang="en-GB" sz="900" dirty="0">
                          <a:solidFill>
                            <a:schemeClr val="dk1"/>
                          </a:solidFill>
                        </a:rPr>
                      </a:br>
                      <a:r>
                        <a:rPr lang="en-GB" sz="1200" dirty="0">
                          <a:solidFill>
                            <a:schemeClr val="dk1"/>
                          </a:solidFill>
                        </a:rPr>
                        <a:t>(</a:t>
                      </a:r>
                      <a:r>
                        <a:rPr lang="en-GB" sz="1200" dirty="0" err="1">
                          <a:solidFill>
                            <a:schemeClr val="dk1"/>
                          </a:solidFill>
                        </a:rPr>
                        <a:t>що</a:t>
                      </a:r>
                      <a:r>
                        <a:rPr lang="en-GB" sz="12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dk1"/>
                          </a:solidFill>
                        </a:rPr>
                        <a:t>досягнути</a:t>
                      </a:r>
                      <a:r>
                        <a:rPr lang="en-GB" sz="12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dk1"/>
                          </a:solidFill>
                        </a:rPr>
                        <a:t>на</a:t>
                      </a:r>
                      <a:r>
                        <a:rPr lang="en-GB" sz="12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dk1"/>
                          </a:solidFill>
                        </a:rPr>
                        <a:t>першому</a:t>
                      </a:r>
                      <a:r>
                        <a:rPr lang="en-GB" sz="12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dk1"/>
                          </a:solidFill>
                        </a:rPr>
                        <a:t>етапі</a:t>
                      </a:r>
                      <a:r>
                        <a:rPr lang="en-GB" sz="1200" dirty="0">
                          <a:solidFill>
                            <a:schemeClr val="dk1"/>
                          </a:solidFill>
                        </a:rPr>
                        <a:t> </a:t>
                      </a:r>
                      <a:r>
                        <a:rPr lang="en-GB" sz="1200" dirty="0" err="1">
                          <a:solidFill>
                            <a:schemeClr val="dk1"/>
                          </a:solidFill>
                        </a:rPr>
                        <a:t>стратегії</a:t>
                      </a:r>
                      <a:r>
                        <a:rPr lang="en-GB" sz="1200" dirty="0">
                          <a:solidFill>
                            <a:schemeClr val="dk1"/>
                          </a:solidFill>
                        </a:rPr>
                        <a:t>)</a:t>
                      </a:r>
                      <a:endParaRPr sz="2500" b="1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uk-UA" sz="1050" dirty="0" smtClean="0"/>
                        <a:t>Розробити та апробувати ефективну модель педагогічної взаємодії у дистанційному навчанні на основі аналізу потреб, бар'єрів і кращих практик з різних освітніх контекстів.</a:t>
                      </a:r>
                      <a:endParaRPr sz="1050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34A853"/>
                    </a:solidFill>
                  </a:tcPr>
                </a:tc>
              </a:tr>
            </a:tbl>
          </a:graphicData>
        </a:graphic>
      </p:graphicFrame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311700" y="165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820" b="1" dirty="0" err="1"/>
              <a:t>Стратегія</a:t>
            </a:r>
            <a:r>
              <a:rPr lang="en-GB" sz="1820" b="1" dirty="0"/>
              <a:t>: </a:t>
            </a:r>
            <a:r>
              <a:rPr lang="en-GB" sz="2420" b="1" dirty="0" err="1"/>
              <a:t>Бізнес</a:t>
            </a:r>
            <a:r>
              <a:rPr lang="en-GB" sz="2420" b="1" dirty="0"/>
              <a:t> ДНК</a:t>
            </a:r>
            <a:endParaRPr sz="242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Google Shape;78;p17"/>
          <p:cNvGraphicFramePr/>
          <p:nvPr/>
        </p:nvGraphicFramePr>
        <p:xfrm>
          <a:off x="152400" y="702425"/>
          <a:ext cx="9134475" cy="8890055"/>
        </p:xfrm>
        <a:graphic>
          <a:graphicData uri="http://schemas.openxmlformats.org/drawingml/2006/table">
            <a:tbl>
              <a:tblPr>
                <a:noFill/>
                <a:tableStyleId>{287423C3-594D-4FDC-8831-92F89713B753}</a:tableStyleId>
              </a:tblPr>
              <a:tblGrid>
                <a:gridCol w="628650"/>
                <a:gridCol w="1819275"/>
                <a:gridCol w="2167225"/>
                <a:gridCol w="2128550"/>
                <a:gridCol w="1444700"/>
                <a:gridCol w="946075"/>
              </a:tblGrid>
              <a:tr h="437300">
                <a:tc gridSpan="2"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Цільова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аудиторія</a:t>
                      </a:r>
                      <a:r>
                        <a:rPr lang="en-GB" b="1" dirty="0"/>
                        <a:t> (ЦА)</a:t>
                      </a:r>
                      <a:endParaRPr b="1" dirty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uk-UA" dirty="0" smtClean="0"/>
                        <a:t>Викладачі ЗВО та педагогічних коледжів</a:t>
                      </a:r>
                    </a:p>
                    <a:p>
                      <a:r>
                        <a:rPr lang="uk-UA" dirty="0" smtClean="0"/>
                        <a:t>Вчителі загальноосвітніх закладів</a:t>
                      </a:r>
                    </a:p>
                    <a:p>
                      <a:r>
                        <a:rPr lang="uk-UA" dirty="0" smtClean="0"/>
                        <a:t>Студенти педагогічних спеціальностей</a:t>
                      </a:r>
                    </a:p>
                    <a:p>
                      <a:r>
                        <a:rPr lang="uk-UA" dirty="0" smtClean="0"/>
                        <a:t>Адміністрації освітніх установ</a:t>
                      </a:r>
                    </a:p>
                    <a:p>
                      <a:r>
                        <a:rPr lang="uk-UA" dirty="0" smtClean="0"/>
                        <a:t>Розробники </a:t>
                      </a:r>
                      <a:r>
                        <a:rPr lang="uk-UA" dirty="0" err="1" smtClean="0"/>
                        <a:t>онлайн-освіти</a:t>
                      </a:r>
                      <a:endParaRPr lang="uk-UA" dirty="0" smtClean="0"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3839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Болі</a:t>
                      </a:r>
                      <a:r>
                        <a:rPr lang="en-GB" b="1" dirty="0"/>
                        <a:t> ЦА</a:t>
                      </a:r>
                      <a:endParaRPr b="1"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Задовільники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болей</a:t>
                      </a:r>
                      <a:endParaRPr b="1"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628600"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Задачі</a:t>
                      </a:r>
                      <a:r>
                        <a:rPr lang="en-GB" b="1" dirty="0"/>
                        <a:t> ЦА</a:t>
                      </a:r>
                      <a:endParaRPr b="1" dirty="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uk-UA" dirty="0" smtClean="0"/>
                        <a:t>Забезпечити ефективну педагогічну взаємодію з учнями/студентами в дистанційному форматі.</a:t>
                      </a:r>
                    </a:p>
                    <a:p>
                      <a:r>
                        <a:rPr lang="uk-UA" dirty="0" smtClean="0"/>
                        <a:t>Підвищити мотивацію і </a:t>
                      </a:r>
                      <a:r>
                        <a:rPr lang="uk-UA" dirty="0" err="1" smtClean="0"/>
                        <a:t>залученість</a:t>
                      </a:r>
                      <a:r>
                        <a:rPr lang="uk-UA" dirty="0" smtClean="0"/>
                        <a:t> здобувачів освіти.</a:t>
                      </a:r>
                    </a:p>
                    <a:p>
                      <a:r>
                        <a:rPr lang="uk-UA" dirty="0" smtClean="0"/>
                        <a:t>Підтримати якість освіти в умовах віддаленого навчання.</a:t>
                      </a:r>
                    </a:p>
                    <a:p>
                      <a:r>
                        <a:rPr lang="uk-UA" dirty="0" smtClean="0"/>
                        <a:t>Освоїти інструменти та технології для зручної та результативної взаємодії.</a:t>
                      </a:r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Відсутність живого контакту з учнями/студентами.</a:t>
                      </a:r>
                    </a:p>
                    <a:p>
                      <a:r>
                        <a:rPr lang="uk-UA" dirty="0" smtClean="0"/>
                        <a:t>Зниження уваги та активності в </a:t>
                      </a:r>
                      <a:r>
                        <a:rPr lang="uk-UA" dirty="0" err="1" smtClean="0"/>
                        <a:t>онлайн-середовищі</a:t>
                      </a:r>
                      <a:r>
                        <a:rPr lang="uk-UA" dirty="0" smtClean="0"/>
                        <a:t>.</a:t>
                      </a:r>
                    </a:p>
                    <a:p>
                      <a:r>
                        <a:rPr lang="uk-UA" dirty="0" smtClean="0"/>
                        <a:t>Технічні складнощі та нестача </a:t>
                      </a:r>
                      <a:r>
                        <a:rPr lang="uk-UA" dirty="0" err="1" smtClean="0"/>
                        <a:t>ІКТ-компетентностей</a:t>
                      </a:r>
                      <a:r>
                        <a:rPr lang="uk-UA" dirty="0" smtClean="0"/>
                        <a:t>.</a:t>
                      </a:r>
                    </a:p>
                    <a:p>
                      <a:r>
                        <a:rPr lang="uk-UA" dirty="0" smtClean="0"/>
                        <a:t>Відсутність ефективних методик дистанційної взаємодії.</a:t>
                      </a:r>
                    </a:p>
                    <a:p>
                      <a:r>
                        <a:rPr lang="uk-UA" dirty="0" smtClean="0"/>
                        <a:t>Втома від постійної присутності в </a:t>
                      </a:r>
                      <a:r>
                        <a:rPr lang="uk-UA" dirty="0" err="1" smtClean="0"/>
                        <a:t>онлайн-просторі</a:t>
                      </a:r>
                      <a:r>
                        <a:rPr lang="uk-UA" dirty="0" smtClean="0"/>
                        <a:t>.</a:t>
                      </a:r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Методичні рекомендації щодо педагогічної взаємодії </a:t>
                      </a:r>
                      <a:r>
                        <a:rPr lang="uk-UA" dirty="0" err="1" smtClean="0"/>
                        <a:t>онлайн</a:t>
                      </a:r>
                      <a:r>
                        <a:rPr lang="uk-UA" dirty="0" smtClean="0"/>
                        <a:t>.</a:t>
                      </a:r>
                    </a:p>
                    <a:p>
                      <a:r>
                        <a:rPr lang="uk-UA" dirty="0" err="1" smtClean="0"/>
                        <a:t>Онлайн-інструменти</a:t>
                      </a:r>
                      <a:r>
                        <a:rPr lang="uk-UA" dirty="0" smtClean="0"/>
                        <a:t> з інтуїтивно зрозумілим інтерфейсом.</a:t>
                      </a:r>
                    </a:p>
                    <a:p>
                      <a:r>
                        <a:rPr lang="uk-UA" dirty="0" smtClean="0"/>
                        <a:t>Гнучкі моделі комунікації (асинхронні й синхронні).</a:t>
                      </a:r>
                    </a:p>
                    <a:p>
                      <a:r>
                        <a:rPr lang="uk-UA" dirty="0" smtClean="0"/>
                        <a:t>Платформи для інтерактивної роботи в дистанційному середовищі.</a:t>
                      </a:r>
                    </a:p>
                    <a:p>
                      <a:r>
                        <a:rPr lang="uk-UA" dirty="0" smtClean="0"/>
                        <a:t>Курси підвищення кваліфікації щодо </a:t>
                      </a:r>
                      <a:r>
                        <a:rPr lang="uk-UA" dirty="0" err="1" smtClean="0"/>
                        <a:t>онлайн-педагогіки</a:t>
                      </a:r>
                      <a:r>
                        <a:rPr lang="uk-UA" dirty="0" smtClean="0"/>
                        <a:t>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6AA84F"/>
                    </a:solidFill>
                  </a:tcPr>
                </a:tc>
                <a:tc rowSpan="2">
                  <a:txBody>
                    <a:bodyPr/>
                    <a:lstStyle/>
                    <a:p>
                      <a:r>
                        <a:rPr lang="uk-UA" dirty="0" smtClean="0"/>
                        <a:t>Наукове обґрунтування моделі педагогічної взаємодії.</a:t>
                      </a:r>
                    </a:p>
                    <a:p>
                      <a:r>
                        <a:rPr lang="uk-UA" dirty="0" smtClean="0"/>
                        <a:t>Методичний посібник або практичний </a:t>
                      </a:r>
                      <a:r>
                        <a:rPr lang="uk-UA" dirty="0" err="1" smtClean="0"/>
                        <a:t>гайд</a:t>
                      </a:r>
                      <a:r>
                        <a:rPr lang="uk-UA" dirty="0" smtClean="0"/>
                        <a:t>.</a:t>
                      </a:r>
                    </a:p>
                    <a:p>
                      <a:r>
                        <a:rPr lang="uk-UA" dirty="0" err="1" smtClean="0"/>
                        <a:t>Онлайн-курс</a:t>
                      </a:r>
                      <a:r>
                        <a:rPr lang="uk-UA" dirty="0" smtClean="0"/>
                        <a:t> з організації взаємодії в дистанційному навчанні.</a:t>
                      </a:r>
                    </a:p>
                    <a:p>
                      <a:r>
                        <a:rPr lang="uk-UA" dirty="0" err="1" smtClean="0"/>
                        <a:t>Вебінари</a:t>
                      </a:r>
                      <a:r>
                        <a:rPr lang="uk-UA" dirty="0" smtClean="0"/>
                        <a:t> та </a:t>
                      </a:r>
                      <a:r>
                        <a:rPr lang="uk-UA" dirty="0" err="1" smtClean="0"/>
                        <a:t>онлайн-консультації</a:t>
                      </a:r>
                      <a:r>
                        <a:rPr lang="uk-UA" dirty="0" smtClean="0"/>
                        <a:t>.</a:t>
                      </a:r>
                    </a:p>
                    <a:p>
                      <a:r>
                        <a:rPr lang="uk-UA" dirty="0" smtClean="0"/>
                        <a:t>Платформа або </a:t>
                      </a:r>
                      <a:r>
                        <a:rPr lang="uk-UA" dirty="0" err="1" smtClean="0"/>
                        <a:t>мікросайт</a:t>
                      </a:r>
                      <a:r>
                        <a:rPr lang="uk-UA" dirty="0" smtClean="0"/>
                        <a:t> з інтерактивними інструментами для взаємодії.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Продукти</a:t>
                      </a:r>
                      <a:r>
                        <a:rPr lang="en-GB" b="1" dirty="0"/>
                        <a:t>&amp;</a:t>
                      </a:r>
                      <a:endParaRPr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Сервіси</a:t>
                      </a:r>
                      <a:endParaRPr b="1"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69138"/>
                    </a:solidFill>
                  </a:tcPr>
                </a:tc>
              </a:tr>
              <a:tr h="1707100"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Ефективне залучення здобувачів освіти в </a:t>
                      </a:r>
                      <a:r>
                        <a:rPr lang="uk-UA" dirty="0" err="1" smtClean="0"/>
                        <a:t>онлайн-навчання</a:t>
                      </a:r>
                      <a:r>
                        <a:rPr lang="uk-UA" dirty="0" smtClean="0"/>
                        <a:t>.</a:t>
                      </a:r>
                    </a:p>
                    <a:p>
                      <a:r>
                        <a:rPr lang="uk-UA" dirty="0" smtClean="0"/>
                        <a:t>Впевнене володіння цифровими інструментами взаємодії.</a:t>
                      </a:r>
                    </a:p>
                    <a:p>
                      <a:r>
                        <a:rPr lang="uk-UA" dirty="0" smtClean="0"/>
                        <a:t>Підвищення якості освітніх результатів.</a:t>
                      </a:r>
                    </a:p>
                    <a:p>
                      <a:r>
                        <a:rPr lang="uk-UA" dirty="0" smtClean="0"/>
                        <a:t>Покращення зворотного зв’язку та емоційного зв’язку з учнями.</a:t>
                      </a:r>
                    </a:p>
                    <a:p>
                      <a:r>
                        <a:rPr lang="uk-UA" dirty="0" smtClean="0"/>
                        <a:t>Мінімізація стресу і перевантаження при дистанційному викладанні.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uk-UA" dirty="0" smtClean="0"/>
                        <a:t>Науково обґрунтована модель організації педагогічної взаємодії.</a:t>
                      </a:r>
                    </a:p>
                    <a:p>
                      <a:r>
                        <a:rPr lang="uk-UA" dirty="0" smtClean="0"/>
                        <a:t>Реальні кейси та практики успішної взаємодії </a:t>
                      </a:r>
                      <a:r>
                        <a:rPr lang="uk-UA" dirty="0" err="1" smtClean="0"/>
                        <a:t>онлайн</a:t>
                      </a:r>
                      <a:r>
                        <a:rPr lang="uk-UA" dirty="0" smtClean="0"/>
                        <a:t>.</a:t>
                      </a:r>
                    </a:p>
                    <a:p>
                      <a:r>
                        <a:rPr lang="uk-UA" dirty="0" smtClean="0"/>
                        <a:t>Розроблені шаблони та алгоритми дій для педагогів.</a:t>
                      </a:r>
                    </a:p>
                    <a:p>
                      <a:r>
                        <a:rPr lang="uk-UA" dirty="0" smtClean="0"/>
                        <a:t>Платформи для співпраці та обміну досвідом між освітянами.</a:t>
                      </a: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7BA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uk-UA"/>
                    </a:p>
                  </a:txBody>
                  <a:tcPr/>
                </a:tc>
              </a:tr>
              <a:tr h="2841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Бажані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вигоди</a:t>
                      </a:r>
                      <a:r>
                        <a:rPr lang="en-GB" b="1" dirty="0"/>
                        <a:t> ЦА</a:t>
                      </a:r>
                      <a:endParaRPr b="1"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 dirty="0" err="1"/>
                        <a:t>Генератори</a:t>
                      </a:r>
                      <a:r>
                        <a:rPr lang="en-GB" b="1" dirty="0"/>
                        <a:t> </a:t>
                      </a:r>
                      <a:r>
                        <a:rPr lang="en-GB" b="1" dirty="0" err="1"/>
                        <a:t>вигід</a:t>
                      </a:r>
                      <a:endParaRPr b="1" dirty="0"/>
                    </a:p>
                  </a:txBody>
                  <a:tcPr marL="28575" marR="28575" marT="19050" marB="19050" anchor="ctr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27BA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dirty="0"/>
                    </a:p>
                  </a:txBody>
                  <a:tcPr marL="28575" marR="28575" marT="19050" marB="19050" anchor="b">
                    <a:lnL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chemeClr val="lt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>
            <a:off x="311700" y="1651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1820" b="1" dirty="0" err="1"/>
              <a:t>Продуктова</a:t>
            </a:r>
            <a:r>
              <a:rPr lang="en-GB" sz="1820" b="1" dirty="0"/>
              <a:t> </a:t>
            </a:r>
            <a:r>
              <a:rPr lang="en-GB" sz="1820" b="1" dirty="0" err="1"/>
              <a:t>інформація</a:t>
            </a:r>
            <a:r>
              <a:rPr lang="en-GB" sz="1820" b="1" dirty="0"/>
              <a:t>: </a:t>
            </a:r>
            <a:r>
              <a:rPr lang="en-GB" sz="2420" b="1" dirty="0"/>
              <a:t>Value Proposition Canvas</a:t>
            </a:r>
            <a:endParaRPr sz="242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20" b="1" dirty="0" err="1"/>
              <a:t>Ресурси</a:t>
            </a:r>
            <a:r>
              <a:rPr lang="en-GB" sz="1820" b="1" dirty="0"/>
              <a:t>: </a:t>
            </a:r>
            <a:r>
              <a:rPr lang="en-GB" b="1" dirty="0" err="1"/>
              <a:t>Юніт</a:t>
            </a:r>
            <a:r>
              <a:rPr lang="en-GB" b="1" dirty="0"/>
              <a:t> </a:t>
            </a:r>
            <a:r>
              <a:rPr lang="en-GB" b="1" dirty="0" err="1"/>
              <a:t>Економіка</a:t>
            </a:r>
            <a:endParaRPr b="1" dirty="0"/>
          </a:p>
        </p:txBody>
      </p:sp>
      <p:graphicFrame>
        <p:nvGraphicFramePr>
          <p:cNvPr id="85" name="Google Shape;85;p18"/>
          <p:cNvGraphicFramePr/>
          <p:nvPr/>
        </p:nvGraphicFramePr>
        <p:xfrm>
          <a:off x="311700" y="1259425"/>
          <a:ext cx="8520625" cy="3511875"/>
        </p:xfrm>
        <a:graphic>
          <a:graphicData uri="http://schemas.openxmlformats.org/drawingml/2006/table">
            <a:tbl>
              <a:tblPr>
                <a:noFill/>
                <a:tableStyleId>{0D681CBD-DA19-4CC6-AA5A-CA4DE7FCC61E}</a:tableStyleId>
              </a:tblPr>
              <a:tblGrid>
                <a:gridCol w="1463325"/>
                <a:gridCol w="1204000"/>
                <a:gridCol w="1437375"/>
                <a:gridCol w="1396225"/>
                <a:gridCol w="1104950"/>
                <a:gridCol w="1914750"/>
              </a:tblGrid>
              <a:tr h="1094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Собівартість виробництва</a:t>
                      </a:r>
                      <a:endParaRPr sz="1200"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(Cost)</a:t>
                      </a:r>
                      <a:endParaRPr sz="12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 b="1"/>
                        <a:t>Вартість залучення клієнта (CAC)</a:t>
                      </a:r>
                      <a:endParaRPr sz="12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Ціна</a:t>
                      </a:r>
                      <a:endParaRPr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(price)</a:t>
                      </a:r>
                      <a:endParaRPr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Прибуток</a:t>
                      </a:r>
                      <a:endParaRPr b="1"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(Profit)</a:t>
                      </a:r>
                      <a:endParaRPr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  <a:tr h="5929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Для 1 товару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1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 b="1"/>
                        <a:t>= price - cost - CAC</a:t>
                      </a:r>
                      <a:endParaRPr sz="1100" b="1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  <a:tr h="912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b="1"/>
                        <a:t>n</a:t>
                      </a:r>
                      <a:r>
                        <a:rPr lang="en-GB"/>
                        <a:t> товарів робить 1 співробітник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=n*cost</a:t>
                      </a:r>
                      <a:br>
                        <a:rPr lang="en-GB"/>
                      </a:br>
                      <a:r>
                        <a:rPr lang="en-GB" sz="700"/>
                        <a:t>(собівартість на 1 співробітника)</a:t>
                      </a:r>
                      <a:endParaRPr sz="700"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 n*CAC</a:t>
                      </a:r>
                      <a:br>
                        <a:rPr lang="en-GB"/>
                      </a:b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(витрати на маркетинг та продажі на 1 співробітника)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=n*pice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(виторг на  1 співробітника)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=n*profit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(прибуток на 1 співробітника)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  <a:tr h="9121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Працює </a:t>
                      </a:r>
                      <a:r>
                        <a:rPr lang="en-GB" b="1"/>
                        <a:t>k</a:t>
                      </a:r>
                      <a:r>
                        <a:rPr lang="en-GB"/>
                        <a:t> співробітників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=k*n*cost</a:t>
                      </a:r>
                      <a:endParaRPr/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(валова собівартість)</a:t>
                      </a:r>
                      <a:endParaRPr/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A4C2F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= k*n*CAC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(валові витрати на маркетинг і продажі)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= k*n*CAC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(валовий виторг)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5A6BD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=k*n*profit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700">
                          <a:solidFill>
                            <a:schemeClr val="dk1"/>
                          </a:solidFill>
                        </a:rPr>
                        <a:t>(валовий прибуток)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91425" marR="91425" marT="91425" marB="91425" anchor="ctr">
                    <a:lnL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>
                      <a:solidFill>
                        <a:srgbClr val="434343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0" name="Google Shape;90;p19"/>
          <p:cNvGraphicFramePr/>
          <p:nvPr/>
        </p:nvGraphicFramePr>
        <p:xfrm>
          <a:off x="0" y="0"/>
          <a:ext cx="9143975" cy="5090160"/>
        </p:xfrm>
        <a:graphic>
          <a:graphicData uri="http://schemas.openxmlformats.org/drawingml/2006/table">
            <a:tbl>
              <a:tblPr>
                <a:noFill/>
                <a:tableStyleId>{287423C3-594D-4FDC-8831-92F89713B753}</a:tableStyleId>
              </a:tblPr>
              <a:tblGrid>
                <a:gridCol w="4089150"/>
                <a:gridCol w="1795600"/>
                <a:gridCol w="1508900"/>
                <a:gridCol w="1750325"/>
              </a:tblGrid>
              <a:tr h="1000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b="1"/>
                        <a:t>ІНдікація:</a:t>
                      </a:r>
                      <a:r>
                        <a:rPr lang="en-GB" sz="1800" b="1" u="sng"/>
                        <a:t> Дашборд</a:t>
                      </a:r>
                      <a:endParaRPr sz="1800" b="1" u="sng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b="1"/>
                        <a:t>План на квартал</a:t>
                      </a:r>
                      <a:endParaRPr sz="15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b="1"/>
                        <a:t>План на місяць</a:t>
                      </a:r>
                      <a:endParaRPr sz="15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500" b="1"/>
                        <a:t>План на тиждень</a:t>
                      </a:r>
                      <a:endParaRPr sz="15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Продажі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Кількість продажів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n*k*3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n*k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n*k/4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9EAD3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Рівень конверсії (лід в продаж) CR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Кількість лідів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n*k*3/CR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n*k/CR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n*k/CR/4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Середня вартість продажу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CAC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CAC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CAC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CFE2F3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Затрати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b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Затрати на одиницю (собівартість)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cost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cost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cost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4CCCC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Створено товарів на 1 співробітника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n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Кількість співробітників (k)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k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CB9C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Фінансовий результат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Прибуток/збиток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profit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>
                          <a:solidFill>
                            <a:schemeClr val="dk1"/>
                          </a:solidFill>
                        </a:rPr>
                        <a:t>profit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profit</a:t>
                      </a: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EAD1DC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 b="1"/>
                        <a:t>Випереджаючі показники</a:t>
                      </a:r>
                      <a:endParaRPr sz="1600" b="1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/>
                        <a:t>Показник 1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Показник 2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</a:tr>
              <a:tr h="100000"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600">
                          <a:solidFill>
                            <a:schemeClr val="dk1"/>
                          </a:solidFill>
                        </a:rPr>
                        <a:t>Показник 3</a:t>
                      </a:r>
                      <a:endParaRPr sz="1600"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1"/>
                        </a:solidFill>
                      </a:endParaRPr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28575" marR="28575" marT="19050" marB="19050" anchor="ctr">
                    <a:lnL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CCCCCC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D0E0E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1154</Words>
  <Application>Microsoft Office PowerPoint</Application>
  <PresentationFormat>Экран (16:9)</PresentationFormat>
  <Paragraphs>197</Paragraphs>
  <Slides>7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Simple Light</vt:lpstr>
      <vt:lpstr>Крок №1. Загальний опис проекту</vt:lpstr>
      <vt:lpstr>Крок №2. Відповідь на 5 питань</vt:lpstr>
      <vt:lpstr>Слайд 3</vt:lpstr>
      <vt:lpstr>Стратегія: Бізнес ДНК</vt:lpstr>
      <vt:lpstr>Продуктова інформація: Value Proposition Canvas</vt:lpstr>
      <vt:lpstr>Ресурси: Юніт Економіка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Крок №1. Загальний опис проекту</dc:title>
  <cp:lastModifiedBy>Work</cp:lastModifiedBy>
  <cp:revision>6</cp:revision>
  <dcterms:modified xsi:type="dcterms:W3CDTF">2025-08-07T12:57:59Z</dcterms:modified>
</cp:coreProperties>
</file>