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1"/>
  </p:notesMasterIdLst>
  <p:sldIdLst>
    <p:sldId id="256" r:id="rId2"/>
    <p:sldId id="257" r:id="rId3"/>
    <p:sldId id="258" r:id="rId4"/>
    <p:sldId id="263" r:id="rId5"/>
    <p:sldId id="264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E3CCF4-1FED-4D12-99CD-7ADA68BE86B4}">
  <a:tblStyle styleId="{D2E3CCF4-1FED-4D12-99CD-7ADA68BE86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7F875D8-EBE6-411A-8A70-C0BC02D22E7B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a3565386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a3565386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0a3565386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0a3565386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190c0e07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190c0e07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Аналіз конкурентів, Перелік маркетингових каналів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90c0e072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90c0e072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SMART-goal, OKR, KPI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90c0e072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90c0e072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Аватар Клієнта, Унікальна торгова пропозиція, Business Model Canvas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0a356538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0a356538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Структура організації, Перелік основних команд,  P&amp;L, Unit Economics, ROI, ROMI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90c0e072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90c0e072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Розклад зустрічей основних команд, розклад зустрічей 1 на 1, таск-трекер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Крок №1. Загальний опис проекту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Опишіть ваш проект в 3-4 реченнях: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56" name="Google Shape;56;p13"/>
          <p:cNvGraphicFramePr/>
          <p:nvPr>
            <p:extLst>
              <p:ext uri="{D42A27DB-BD31-4B8C-83A1-F6EECF244321}">
                <p14:modId xmlns:p14="http://schemas.microsoft.com/office/powerpoint/2010/main" val="3881921242"/>
              </p:ext>
            </p:extLst>
          </p:nvPr>
        </p:nvGraphicFramePr>
        <p:xfrm>
          <a:off x="527950" y="1662900"/>
          <a:ext cx="8055425" cy="2905975"/>
        </p:xfrm>
        <a:graphic>
          <a:graphicData uri="http://schemas.openxmlformats.org/drawingml/2006/table">
            <a:tbl>
              <a:tblPr>
                <a:noFill/>
                <a:tableStyleId>{D2E3CCF4-1FED-4D12-99CD-7ADA68BE86B4}</a:tableStyleId>
              </a:tblPr>
              <a:tblGrid>
                <a:gridCol w="805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0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dirty="0" smtClean="0"/>
                        <a:t>Проект </a:t>
                      </a:r>
                      <a:r>
                        <a:rPr lang="ru-RU" b="1" dirty="0" smtClean="0"/>
                        <a:t>«</a:t>
                      </a:r>
                      <a:r>
                        <a:rPr lang="ru-RU" b="1" dirty="0" err="1" smtClean="0"/>
                        <a:t>Розвиток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креативності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школярів</a:t>
                      </a:r>
                      <a:r>
                        <a:rPr lang="ru-RU" b="1" dirty="0" smtClean="0"/>
                        <a:t> у </a:t>
                      </a:r>
                      <a:r>
                        <a:rPr lang="ru-RU" b="1" dirty="0" err="1" smtClean="0"/>
                        <a:t>науковій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освіті</a:t>
                      </a:r>
                      <a:r>
                        <a:rPr lang="ru-RU" b="1" dirty="0" smtClean="0"/>
                        <a:t>» </a:t>
                      </a:r>
                      <a:r>
                        <a:rPr lang="ru-RU" dirty="0" err="1" smtClean="0"/>
                        <a:t>спрямований</a:t>
                      </a:r>
                      <a:r>
                        <a:rPr lang="ru-RU" dirty="0" smtClean="0"/>
                        <a:t> на </a:t>
                      </a:r>
                      <a:r>
                        <a:rPr lang="ru-RU" dirty="0" err="1" smtClean="0"/>
                        <a:t>інтеграцію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творчих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підходів</a:t>
                      </a:r>
                      <a:r>
                        <a:rPr lang="ru-RU" dirty="0" smtClean="0"/>
                        <a:t> у </a:t>
                      </a:r>
                      <a:r>
                        <a:rPr lang="ru-RU" dirty="0" err="1" smtClean="0"/>
                        <a:t>викладання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природничих</a:t>
                      </a:r>
                      <a:r>
                        <a:rPr lang="ru-RU" dirty="0" smtClean="0"/>
                        <a:t> і </a:t>
                      </a:r>
                      <a:r>
                        <a:rPr lang="ru-RU" dirty="0" err="1" smtClean="0"/>
                        <a:t>точних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дисциплін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Основна</a:t>
                      </a:r>
                      <a:r>
                        <a:rPr lang="ru-RU" dirty="0" smtClean="0"/>
                        <a:t> мета — </a:t>
                      </a:r>
                      <a:r>
                        <a:rPr lang="ru-RU" dirty="0" err="1" smtClean="0"/>
                        <a:t>навчити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учнів</a:t>
                      </a:r>
                      <a:r>
                        <a:rPr lang="ru-RU" dirty="0" smtClean="0"/>
                        <a:t> не просто </a:t>
                      </a:r>
                      <a:r>
                        <a:rPr lang="ru-RU" dirty="0" err="1" smtClean="0"/>
                        <a:t>засвоювати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знання</a:t>
                      </a:r>
                      <a:r>
                        <a:rPr lang="ru-RU" dirty="0" smtClean="0"/>
                        <a:t>, а й </a:t>
                      </a:r>
                      <a:r>
                        <a:rPr lang="ru-RU" dirty="0" err="1" smtClean="0"/>
                        <a:t>генерувати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власні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ідеї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шукати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нестандартні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рішення</a:t>
                      </a:r>
                      <a:r>
                        <a:rPr lang="ru-RU" dirty="0" smtClean="0"/>
                        <a:t> та </a:t>
                      </a:r>
                      <a:r>
                        <a:rPr lang="ru-RU" dirty="0" err="1" smtClean="0"/>
                        <a:t>експериментувати</a:t>
                      </a:r>
                      <a:r>
                        <a:rPr lang="ru-RU" dirty="0" smtClean="0"/>
                        <a:t>. </a:t>
                      </a:r>
                      <a:r>
                        <a:rPr lang="ru-RU" dirty="0" err="1" smtClean="0"/>
                        <a:t>Це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досягається</a:t>
                      </a:r>
                      <a:r>
                        <a:rPr lang="ru-RU" dirty="0" smtClean="0"/>
                        <a:t> через </a:t>
                      </a:r>
                      <a:r>
                        <a:rPr lang="ru-RU" dirty="0" err="1" smtClean="0"/>
                        <a:t>впровадження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інноваційних</a:t>
                      </a:r>
                      <a:r>
                        <a:rPr lang="ru-RU" dirty="0" smtClean="0"/>
                        <a:t> методик, таких як проблемно-</a:t>
                      </a:r>
                      <a:r>
                        <a:rPr lang="ru-RU" dirty="0" err="1" smtClean="0"/>
                        <a:t>орієнтоване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навчання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проектна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діяльність</a:t>
                      </a:r>
                      <a:r>
                        <a:rPr lang="ru-RU" dirty="0" smtClean="0"/>
                        <a:t> та </a:t>
                      </a:r>
                      <a:r>
                        <a:rPr lang="en-US" dirty="0" smtClean="0"/>
                        <a:t>STEAM-</a:t>
                      </a:r>
                      <a:r>
                        <a:rPr lang="ru-RU" dirty="0" err="1" smtClean="0"/>
                        <a:t>підхід</a:t>
                      </a:r>
                      <a:r>
                        <a:rPr lang="ru-RU" dirty="0" smtClean="0"/>
                        <a:t>. В </a:t>
                      </a:r>
                      <a:r>
                        <a:rPr lang="ru-RU" dirty="0" err="1" smtClean="0"/>
                        <a:t>результаті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школярі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розвивають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критичне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мислення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навички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співпраці</a:t>
                      </a:r>
                      <a:r>
                        <a:rPr lang="ru-RU" dirty="0" smtClean="0"/>
                        <a:t> та </a:t>
                      </a:r>
                      <a:r>
                        <a:rPr lang="ru-RU" dirty="0" err="1" smtClean="0"/>
                        <a:t>ініціативність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що</a:t>
                      </a:r>
                      <a:r>
                        <a:rPr lang="ru-RU" dirty="0" smtClean="0"/>
                        <a:t> є </a:t>
                      </a:r>
                      <a:r>
                        <a:rPr lang="ru-RU" dirty="0" err="1" smtClean="0"/>
                        <a:t>ключовими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успіху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сучасному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світі</a:t>
                      </a:r>
                      <a:r>
                        <a:rPr lang="ru-RU" dirty="0" smtClean="0"/>
                        <a:t>.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Крок №2. Відповідь на 5 питань</a:t>
            </a:r>
            <a:endParaRPr/>
          </a:p>
        </p:txBody>
      </p:sp>
      <p:graphicFrame>
        <p:nvGraphicFramePr>
          <p:cNvPr id="62" name="Google Shape;62;p14"/>
          <p:cNvGraphicFramePr/>
          <p:nvPr>
            <p:extLst>
              <p:ext uri="{D42A27DB-BD31-4B8C-83A1-F6EECF244321}">
                <p14:modId xmlns:p14="http://schemas.microsoft.com/office/powerpoint/2010/main" val="4077357315"/>
              </p:ext>
            </p:extLst>
          </p:nvPr>
        </p:nvGraphicFramePr>
        <p:xfrm>
          <a:off x="0" y="737800"/>
          <a:ext cx="8991600" cy="4407278"/>
        </p:xfrm>
        <a:graphic>
          <a:graphicData uri="http://schemas.openxmlformats.org/drawingml/2006/table">
            <a:tbl>
              <a:tblPr>
                <a:noFill/>
                <a:tableStyleId>{97F875D8-EBE6-411A-8A70-C0BC02D22E7B}</a:tableStyleId>
              </a:tblPr>
              <a:tblGrid>
                <a:gridCol w="1762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049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964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 dirty="0" err="1"/>
                        <a:t>Який</a:t>
                      </a:r>
                      <a:r>
                        <a:rPr lang="en-GB" sz="1100" b="1" dirty="0"/>
                        <a:t> </a:t>
                      </a:r>
                      <a:r>
                        <a:rPr lang="en-GB" sz="1100" b="1" dirty="0" err="1"/>
                        <a:t>найперспективніший</a:t>
                      </a:r>
                      <a:r>
                        <a:rPr lang="en-GB" sz="1100" b="1" dirty="0"/>
                        <a:t> </a:t>
                      </a:r>
                      <a:r>
                        <a:rPr lang="en-GB" sz="1100" b="1" dirty="0" err="1"/>
                        <a:t>напрямок</a:t>
                      </a:r>
                      <a:r>
                        <a:rPr lang="en-GB" sz="1100" b="1" dirty="0"/>
                        <a:t> </a:t>
                      </a:r>
                      <a:r>
                        <a:rPr lang="en-GB" sz="1100" b="1" dirty="0" err="1"/>
                        <a:t>дій</a:t>
                      </a:r>
                      <a:r>
                        <a:rPr lang="en-GB" sz="1100" b="1" dirty="0"/>
                        <a:t>? </a:t>
                      </a:r>
                      <a:endParaRPr sz="11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/>
                        <a:t>А</a:t>
                      </a:r>
                      <a:endParaRPr sz="12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200" b="0" dirty="0" err="1" smtClean="0"/>
                        <a:t>Перехід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від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пасивного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засвоєння</a:t>
                      </a:r>
                      <a:r>
                        <a:rPr lang="ru-RU" sz="1200" b="0" dirty="0" smtClean="0"/>
                        <a:t> до </a:t>
                      </a:r>
                      <a:r>
                        <a:rPr lang="ru-RU" sz="1200" b="0" dirty="0" err="1" smtClean="0"/>
                        <a:t>активної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творчої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діяльності</a:t>
                      </a:r>
                      <a:r>
                        <a:rPr lang="ru-RU" sz="1200" b="0" dirty="0" smtClean="0"/>
                        <a:t>: </a:t>
                      </a:r>
                      <a:r>
                        <a:rPr lang="ru-RU" sz="1200" b="0" dirty="0" err="1" smtClean="0"/>
                        <a:t>впровадження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інноваційних</a:t>
                      </a:r>
                      <a:r>
                        <a:rPr lang="ru-RU" sz="1200" b="0" dirty="0" smtClean="0"/>
                        <a:t> методик, </a:t>
                      </a:r>
                      <a:r>
                        <a:rPr lang="ru-RU" sz="1200" b="0" dirty="0" err="1" smtClean="0"/>
                        <a:t>орієнтованих</a:t>
                      </a:r>
                      <a:r>
                        <a:rPr lang="ru-RU" sz="1200" b="0" dirty="0" smtClean="0"/>
                        <a:t> на </a:t>
                      </a:r>
                      <a:r>
                        <a:rPr lang="ru-RU" sz="1200" b="0" dirty="0" err="1" smtClean="0"/>
                        <a:t>практичне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застосування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знань</a:t>
                      </a:r>
                      <a:endParaRPr sz="1200" b="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2C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057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Що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ви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хочете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отримати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в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найближчому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періоді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(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тиждень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місяць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квартал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)?</a:t>
                      </a:r>
                      <a:endParaRPr sz="11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>
                          <a:solidFill>
                            <a:schemeClr val="dk1"/>
                          </a:solidFill>
                        </a:rPr>
                        <a:t>С</a:t>
                      </a:r>
                      <a:endParaRPr sz="1200" b="1" dirty="0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/>
                        <a:t>Протягом</a:t>
                      </a:r>
                      <a:r>
                        <a:rPr lang="ru-RU" sz="1200" b="1" dirty="0" smtClean="0"/>
                        <a:t> </a:t>
                      </a:r>
                      <a:r>
                        <a:rPr lang="ru-RU" sz="1200" b="1" dirty="0" err="1" smtClean="0"/>
                        <a:t>тижня</a:t>
                      </a:r>
                      <a:r>
                        <a:rPr lang="ru-RU" sz="1200" b="1" dirty="0" smtClean="0"/>
                        <a:t>/</a:t>
                      </a:r>
                      <a:r>
                        <a:rPr lang="ru-RU" sz="1200" b="1" dirty="0" err="1" smtClean="0"/>
                        <a:t>місяця</a:t>
                      </a:r>
                      <a:r>
                        <a:rPr lang="ru-RU" sz="1200" b="1" dirty="0" smtClean="0"/>
                        <a:t>: </a:t>
                      </a:r>
                      <a:r>
                        <a:rPr lang="ru-RU" sz="1200" b="0" dirty="0" err="1" smtClean="0"/>
                        <a:t>Підготовка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пілотних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матеріалів</a:t>
                      </a:r>
                      <a:r>
                        <a:rPr lang="ru-RU" sz="1200" b="0" dirty="0" smtClean="0"/>
                        <a:t> та </a:t>
                      </a:r>
                      <a:r>
                        <a:rPr lang="ru-RU" sz="1200" b="0" dirty="0" err="1" smtClean="0"/>
                        <a:t>проведення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тренінгів</a:t>
                      </a:r>
                      <a:r>
                        <a:rPr lang="ru-RU" sz="1200" b="0" dirty="0" smtClean="0"/>
                        <a:t> для </a:t>
                      </a:r>
                      <a:r>
                        <a:rPr lang="ru-RU" sz="1200" b="0" dirty="0" err="1" smtClean="0"/>
                        <a:t>вчителів</a:t>
                      </a:r>
                      <a:r>
                        <a:rPr lang="ru-RU" sz="1200" b="0" dirty="0" smtClean="0"/>
                        <a:t>. Запуск </a:t>
                      </a:r>
                      <a:r>
                        <a:rPr lang="ru-RU" sz="1200" b="0" dirty="0" err="1" smtClean="0"/>
                        <a:t>короткострокових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проектів</a:t>
                      </a:r>
                      <a:r>
                        <a:rPr lang="ru-RU" sz="1200" b="0" dirty="0" smtClean="0"/>
                        <a:t> у </a:t>
                      </a:r>
                      <a:r>
                        <a:rPr lang="ru-RU" sz="1200" b="0" dirty="0" err="1" smtClean="0"/>
                        <a:t>кількох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класах</a:t>
                      </a:r>
                      <a:r>
                        <a:rPr lang="ru-RU" sz="1200" dirty="0" smtClean="0"/>
                        <a:t> для </a:t>
                      </a:r>
                      <a:r>
                        <a:rPr lang="ru-RU" sz="1200" dirty="0" err="1" smtClean="0"/>
                        <a:t>збору</a:t>
                      </a:r>
                      <a:r>
                        <a:rPr lang="ru-RU" sz="1200" dirty="0" smtClean="0"/>
                        <a:t> перших </a:t>
                      </a:r>
                      <a:r>
                        <a:rPr lang="ru-RU" sz="1200" dirty="0" err="1" smtClean="0"/>
                        <a:t>відгуків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r>
                        <a:rPr lang="ru-RU" sz="1200" b="1" dirty="0" err="1" smtClean="0"/>
                        <a:t>Протягом</a:t>
                      </a:r>
                      <a:r>
                        <a:rPr lang="ru-RU" sz="1200" b="1" dirty="0" smtClean="0"/>
                        <a:t> кварталу: </a:t>
                      </a:r>
                      <a:r>
                        <a:rPr lang="ru-RU" sz="1200" b="0" dirty="0" err="1" smtClean="0"/>
                        <a:t>Розширення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бази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матеріалів</a:t>
                      </a:r>
                      <a:r>
                        <a:rPr lang="ru-RU" sz="1200" b="0" dirty="0" smtClean="0"/>
                        <a:t> на </a:t>
                      </a:r>
                      <a:r>
                        <a:rPr lang="ru-RU" sz="1200" b="0" dirty="0" err="1" smtClean="0"/>
                        <a:t>основі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зворотного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зв'язку</a:t>
                      </a:r>
                      <a:r>
                        <a:rPr lang="ru-RU" sz="1200" b="0" dirty="0" smtClean="0"/>
                        <a:t>.</a:t>
                      </a:r>
                    </a:p>
                    <a:p>
                      <a:r>
                        <a:rPr lang="ru-RU" sz="1200" b="0" dirty="0" err="1" smtClean="0"/>
                        <a:t>Оцінка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ефективності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пілотних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проектів</a:t>
                      </a:r>
                      <a:r>
                        <a:rPr lang="ru-RU" sz="1200" b="0" dirty="0" smtClean="0"/>
                        <a:t> та </a:t>
                      </a:r>
                      <a:r>
                        <a:rPr lang="ru-RU" sz="1200" b="0" dirty="0" err="1" smtClean="0"/>
                        <a:t>формування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спільноти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вчителів</a:t>
                      </a:r>
                      <a:r>
                        <a:rPr lang="ru-RU" sz="1200" b="0" dirty="0" smtClean="0"/>
                        <a:t> для </a:t>
                      </a:r>
                      <a:r>
                        <a:rPr lang="ru-RU" sz="1200" b="0" dirty="0" err="1" smtClean="0"/>
                        <a:t>обміну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досвідом</a:t>
                      </a:r>
                      <a:r>
                        <a:rPr lang="ru-RU" sz="1200" b="0" dirty="0" smtClean="0"/>
                        <a:t>. </a:t>
                      </a:r>
                      <a:r>
                        <a:rPr lang="ru-RU" sz="1200" b="0" dirty="0" err="1" smtClean="0"/>
                        <a:t>Підготовка</a:t>
                      </a:r>
                      <a:r>
                        <a:rPr lang="ru-RU" sz="1200" b="0" dirty="0" smtClean="0"/>
                        <a:t> плану для </a:t>
                      </a:r>
                      <a:r>
                        <a:rPr lang="ru-RU" sz="1200" b="0" dirty="0" err="1" smtClean="0"/>
                        <a:t>масштабування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проєкту</a:t>
                      </a:r>
                      <a:r>
                        <a:rPr lang="ru-RU" sz="1200" b="0" dirty="0" smtClean="0"/>
                        <a:t> на </a:t>
                      </a:r>
                      <a:r>
                        <a:rPr lang="ru-RU" sz="1200" b="0" dirty="0" err="1" smtClean="0"/>
                        <a:t>інші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школи</a:t>
                      </a:r>
                      <a:r>
                        <a:rPr lang="ru-RU" sz="1200" b="0" dirty="0" smtClean="0"/>
                        <a:t>.</a:t>
                      </a:r>
                      <a:endParaRPr sz="1200" b="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382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Яку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цінність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і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кому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ви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несете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sz="11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</a:rPr>
                        <a:t>Пі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Для </a:t>
                      </a:r>
                      <a:r>
                        <a:rPr lang="ru-RU" sz="1200" b="1" dirty="0" err="1" smtClean="0"/>
                        <a:t>учнів</a:t>
                      </a:r>
                      <a:r>
                        <a:rPr lang="ru-RU" sz="1200" b="1" dirty="0" smtClean="0"/>
                        <a:t>: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b="0" dirty="0" err="1" smtClean="0"/>
                        <a:t>вчаться</a:t>
                      </a:r>
                      <a:r>
                        <a:rPr lang="ru-RU" sz="1200" b="0" dirty="0" smtClean="0"/>
                        <a:t> креативно </a:t>
                      </a:r>
                      <a:r>
                        <a:rPr lang="ru-RU" sz="1200" b="0" dirty="0" err="1" smtClean="0"/>
                        <a:t>мислити</a:t>
                      </a:r>
                      <a:r>
                        <a:rPr lang="ru-RU" sz="1200" b="0" dirty="0" smtClean="0"/>
                        <a:t>, </a:t>
                      </a:r>
                      <a:r>
                        <a:rPr lang="ru-RU" sz="1200" b="0" dirty="0" err="1" smtClean="0"/>
                        <a:t>розвивають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практичні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навички</a:t>
                      </a:r>
                      <a:r>
                        <a:rPr lang="ru-RU" sz="1200" b="0" dirty="0" smtClean="0"/>
                        <a:t> через </a:t>
                      </a:r>
                      <a:r>
                        <a:rPr lang="ru-RU" sz="1200" b="0" dirty="0" err="1" smtClean="0"/>
                        <a:t>експерименти</a:t>
                      </a:r>
                      <a:r>
                        <a:rPr lang="ru-RU" sz="1200" b="0" dirty="0" smtClean="0"/>
                        <a:t>, </a:t>
                      </a:r>
                      <a:r>
                        <a:rPr lang="ru-RU" sz="1200" b="0" dirty="0" err="1" smtClean="0"/>
                        <a:t>підвищують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мотивацію</a:t>
                      </a:r>
                      <a:r>
                        <a:rPr lang="ru-RU" sz="1200" b="0" dirty="0" smtClean="0"/>
                        <a:t> до </a:t>
                      </a:r>
                      <a:r>
                        <a:rPr lang="ru-RU" sz="1200" b="0" dirty="0" err="1" smtClean="0"/>
                        <a:t>навчання</a:t>
                      </a:r>
                      <a:r>
                        <a:rPr lang="ru-RU" sz="1200" b="0" dirty="0" smtClean="0"/>
                        <a:t> та </a:t>
                      </a:r>
                      <a:r>
                        <a:rPr lang="ru-RU" sz="1200" b="0" dirty="0" err="1" smtClean="0"/>
                        <a:t>готуються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dirty="0" smtClean="0"/>
                        <a:t>до </a:t>
                      </a:r>
                      <a:r>
                        <a:rPr lang="ru-RU" sz="1200" dirty="0" err="1" smtClean="0"/>
                        <a:t>майбутньої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кар'єри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r>
                        <a:rPr lang="ru-RU" sz="1200" b="1" dirty="0" smtClean="0"/>
                        <a:t>Для</a:t>
                      </a:r>
                      <a:r>
                        <a:rPr lang="ru-RU" sz="1200" b="1" baseline="0" dirty="0" smtClean="0"/>
                        <a:t> </a:t>
                      </a:r>
                      <a:r>
                        <a:rPr lang="ru-RU" sz="1200" b="1" baseline="0" dirty="0" err="1" smtClean="0"/>
                        <a:t>в</a:t>
                      </a:r>
                      <a:r>
                        <a:rPr lang="ru-RU" sz="1200" b="1" dirty="0" err="1" smtClean="0"/>
                        <a:t>чителів</a:t>
                      </a:r>
                      <a:r>
                        <a:rPr lang="ru-RU" sz="1200" b="1" dirty="0" smtClean="0"/>
                        <a:t>: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отримують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b="0" dirty="0" err="1" smtClean="0"/>
                        <a:t>нові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інструменти</a:t>
                      </a:r>
                      <a:r>
                        <a:rPr lang="ru-RU" sz="1200" b="0" dirty="0" smtClean="0"/>
                        <a:t> та </a:t>
                      </a:r>
                      <a:r>
                        <a:rPr lang="ru-RU" sz="1200" b="0" dirty="0" err="1" smtClean="0"/>
                        <a:t>підвищують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кваліфікацію</a:t>
                      </a:r>
                      <a:r>
                        <a:rPr lang="ru-RU" sz="1200" b="0" dirty="0" smtClean="0"/>
                        <a:t>, </a:t>
                      </a:r>
                      <a:r>
                        <a:rPr lang="ru-RU" sz="1200" b="0" dirty="0" err="1" smtClean="0"/>
                        <a:t>що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дозволяє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створити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сучасне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освітнє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середовище</a:t>
                      </a:r>
                      <a:r>
                        <a:rPr lang="ru-RU" sz="1200" dirty="0" smtClean="0"/>
                        <a:t>.</a:t>
                      </a:r>
                      <a:endParaRPr sz="12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329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Які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ресурси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необхідно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витратити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щоб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донести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цінність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sz="11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</a:rPr>
                        <a:t>Р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err="1" smtClean="0"/>
                        <a:t>Людські</a:t>
                      </a:r>
                      <a:r>
                        <a:rPr lang="ru-RU" sz="1200" b="1" dirty="0" smtClean="0"/>
                        <a:t>:</a:t>
                      </a:r>
                      <a:r>
                        <a:rPr lang="ru-RU" sz="1200" dirty="0" smtClean="0"/>
                        <a:t> команда </a:t>
                      </a:r>
                      <a:r>
                        <a:rPr lang="ru-RU" sz="1200" dirty="0" err="1" smtClean="0"/>
                        <a:t>фахівців</a:t>
                      </a:r>
                      <a:r>
                        <a:rPr lang="ru-RU" sz="1200" dirty="0" smtClean="0"/>
                        <a:t> і </a:t>
                      </a:r>
                      <a:r>
                        <a:rPr lang="ru-RU" sz="1200" dirty="0" err="1" smtClean="0"/>
                        <a:t>вчителі-амбасадори</a:t>
                      </a:r>
                      <a:r>
                        <a:rPr lang="ru-RU" sz="1200" dirty="0" smtClean="0"/>
                        <a:t> для </a:t>
                      </a:r>
                      <a:r>
                        <a:rPr lang="ru-RU" sz="1200" dirty="0" err="1" smtClean="0"/>
                        <a:t>розробки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матеріалів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проведення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тренінгів</a:t>
                      </a:r>
                      <a:r>
                        <a:rPr lang="ru-RU" sz="1200" dirty="0" smtClean="0"/>
                        <a:t> та </a:t>
                      </a:r>
                      <a:r>
                        <a:rPr lang="ru-RU" sz="1200" dirty="0" err="1" smtClean="0"/>
                        <a:t>обміну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досвідом</a:t>
                      </a:r>
                      <a:r>
                        <a:rPr lang="ru-RU" sz="1200" dirty="0" smtClean="0"/>
                        <a:t>.</a:t>
                      </a:r>
                    </a:p>
                    <a:p>
                      <a:r>
                        <a:rPr lang="ru-RU" sz="1200" b="1" dirty="0" err="1" smtClean="0"/>
                        <a:t>Фінансові</a:t>
                      </a:r>
                      <a:r>
                        <a:rPr lang="ru-RU" sz="1200" b="1" dirty="0" smtClean="0"/>
                        <a:t>:</a:t>
                      </a:r>
                      <a:r>
                        <a:rPr lang="ru-RU" sz="1200" dirty="0" smtClean="0"/>
                        <a:t> бюджет на </a:t>
                      </a:r>
                      <a:r>
                        <a:rPr lang="ru-RU" sz="1200" dirty="0" err="1" smtClean="0"/>
                        <a:t>створення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матеріалів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організацію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освітніх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заходів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технічне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забезпечення</a:t>
                      </a:r>
                      <a:r>
                        <a:rPr lang="ru-RU" sz="1200" dirty="0" smtClean="0"/>
                        <a:t> та маркетинг.</a:t>
                      </a:r>
                    </a:p>
                    <a:p>
                      <a:r>
                        <a:rPr lang="ru-RU" sz="1200" b="1" dirty="0" err="1" smtClean="0"/>
                        <a:t>Часові</a:t>
                      </a:r>
                      <a:r>
                        <a:rPr lang="ru-RU" sz="1200" b="1" dirty="0" smtClean="0"/>
                        <a:t>:</a:t>
                      </a:r>
                      <a:r>
                        <a:rPr lang="ru-RU" sz="1200" dirty="0" smtClean="0"/>
                        <a:t> час на </a:t>
                      </a:r>
                      <a:r>
                        <a:rPr lang="ru-RU" sz="1200" dirty="0" err="1" smtClean="0"/>
                        <a:t>розробку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матеріалів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навчання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вчителів</a:t>
                      </a:r>
                      <a:r>
                        <a:rPr lang="ru-RU" sz="1200" dirty="0" smtClean="0"/>
                        <a:t>, </a:t>
                      </a:r>
                      <a:r>
                        <a:rPr lang="ru-RU" sz="1200" dirty="0" err="1" smtClean="0"/>
                        <a:t>постійну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комунікацію</a:t>
                      </a:r>
                      <a:r>
                        <a:rPr lang="ru-RU" sz="1200" dirty="0" smtClean="0"/>
                        <a:t> та </a:t>
                      </a:r>
                      <a:r>
                        <a:rPr lang="ru-RU" sz="1200" dirty="0" err="1" smtClean="0"/>
                        <a:t>оцінку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результатів</a:t>
                      </a:r>
                      <a:r>
                        <a:rPr lang="ru-RU" sz="1200" dirty="0" smtClean="0"/>
                        <a:t> </a:t>
                      </a:r>
                      <a:r>
                        <a:rPr lang="ru-RU" sz="1200" dirty="0" err="1" smtClean="0"/>
                        <a:t>проєкту</a:t>
                      </a:r>
                      <a:r>
                        <a:rPr lang="ru-RU" sz="1200" dirty="0" smtClean="0"/>
                        <a:t>.</a:t>
                      </a:r>
                      <a:endParaRPr sz="12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4970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Які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показники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необхідно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контролювати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для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досягнення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100" b="1" dirty="0" err="1">
                          <a:solidFill>
                            <a:schemeClr val="dk1"/>
                          </a:solidFill>
                        </a:rPr>
                        <a:t>успіху</a:t>
                      </a:r>
                      <a:r>
                        <a:rPr lang="en-GB" sz="11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sz="11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>
                          <a:solidFill>
                            <a:schemeClr val="dk1"/>
                          </a:solidFill>
                        </a:rPr>
                        <a:t>Ін</a:t>
                      </a:r>
                      <a:endParaRPr sz="12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Для </a:t>
                      </a:r>
                      <a:r>
                        <a:rPr lang="ru-RU" sz="1200" b="1" dirty="0" err="1" smtClean="0"/>
                        <a:t>учнів</a:t>
                      </a:r>
                      <a:r>
                        <a:rPr lang="ru-RU" sz="1200" b="1" dirty="0" smtClean="0"/>
                        <a:t>: </a:t>
                      </a:r>
                      <a:r>
                        <a:rPr lang="ru-RU" sz="1200" b="0" dirty="0" err="1" smtClean="0"/>
                        <a:t>рівень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креативності</a:t>
                      </a:r>
                      <a:r>
                        <a:rPr lang="ru-RU" sz="1200" b="0" dirty="0" smtClean="0"/>
                        <a:t> (</a:t>
                      </a:r>
                      <a:r>
                        <a:rPr lang="ru-RU" sz="1200" b="0" dirty="0" err="1" smtClean="0"/>
                        <a:t>аналіз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проектів</a:t>
                      </a:r>
                      <a:r>
                        <a:rPr lang="ru-RU" sz="1200" b="0" dirty="0" smtClean="0"/>
                        <a:t>); </a:t>
                      </a:r>
                      <a:r>
                        <a:rPr lang="ru-RU" sz="1200" b="0" dirty="0" err="1" smtClean="0"/>
                        <a:t>мотивація</a:t>
                      </a:r>
                      <a:r>
                        <a:rPr lang="ru-RU" sz="1200" b="0" dirty="0" smtClean="0"/>
                        <a:t> до </a:t>
                      </a:r>
                      <a:r>
                        <a:rPr lang="ru-RU" sz="1200" b="0" dirty="0" err="1" smtClean="0"/>
                        <a:t>навчання</a:t>
                      </a:r>
                      <a:r>
                        <a:rPr lang="ru-RU" sz="1200" b="0" dirty="0" smtClean="0"/>
                        <a:t> (</a:t>
                      </a:r>
                      <a:r>
                        <a:rPr lang="ru-RU" sz="1200" b="0" dirty="0" err="1" smtClean="0"/>
                        <a:t>опитування</a:t>
                      </a:r>
                      <a:r>
                        <a:rPr lang="ru-RU" sz="1200" b="0" dirty="0" smtClean="0"/>
                        <a:t>); участь у проектах (</a:t>
                      </a:r>
                      <a:r>
                        <a:rPr lang="ru-RU" sz="1200" b="0" dirty="0" err="1" smtClean="0"/>
                        <a:t>кількість</a:t>
                      </a:r>
                      <a:r>
                        <a:rPr lang="ru-RU" sz="1200" b="0" dirty="0" smtClean="0"/>
                        <a:t> та </a:t>
                      </a:r>
                      <a:r>
                        <a:rPr lang="ru-RU" sz="1200" b="0" dirty="0" err="1" smtClean="0"/>
                        <a:t>якість</a:t>
                      </a:r>
                      <a:r>
                        <a:rPr lang="ru-RU" sz="1200" b="0" dirty="0" smtClean="0"/>
                        <a:t>).</a:t>
                      </a:r>
                    </a:p>
                    <a:p>
                      <a:r>
                        <a:rPr lang="ru-RU" sz="1200" b="1" dirty="0" smtClean="0"/>
                        <a:t>Для </a:t>
                      </a:r>
                      <a:r>
                        <a:rPr lang="ru-RU" sz="1200" b="1" dirty="0" err="1" smtClean="0"/>
                        <a:t>вчителів</a:t>
                      </a:r>
                      <a:r>
                        <a:rPr lang="ru-RU" sz="1200" b="1" dirty="0" smtClean="0"/>
                        <a:t>: </a:t>
                      </a:r>
                      <a:r>
                        <a:rPr lang="ru-RU" sz="1200" b="0" dirty="0" err="1" smtClean="0"/>
                        <a:t>залученість</a:t>
                      </a:r>
                      <a:r>
                        <a:rPr lang="ru-RU" sz="1200" b="0" dirty="0" smtClean="0"/>
                        <a:t> (</a:t>
                      </a:r>
                      <a:r>
                        <a:rPr lang="ru-RU" sz="1200" b="0" dirty="0" err="1" smtClean="0"/>
                        <a:t>кількість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учасників</a:t>
                      </a:r>
                      <a:r>
                        <a:rPr lang="ru-RU" sz="1200" b="0" dirty="0" smtClean="0"/>
                        <a:t>, </a:t>
                      </a:r>
                      <a:r>
                        <a:rPr lang="ru-RU" sz="1200" b="0" dirty="0" err="1" smtClean="0"/>
                        <a:t>що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пройшли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навчання</a:t>
                      </a:r>
                      <a:r>
                        <a:rPr lang="ru-RU" sz="1200" b="0" dirty="0" smtClean="0"/>
                        <a:t>); </a:t>
                      </a:r>
                      <a:r>
                        <a:rPr lang="ru-RU" sz="1200" b="0" dirty="0" err="1" smtClean="0"/>
                        <a:t>зворотний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зв'язок</a:t>
                      </a:r>
                      <a:r>
                        <a:rPr lang="ru-RU" sz="1200" b="0" dirty="0" smtClean="0"/>
                        <a:t> (</a:t>
                      </a:r>
                      <a:r>
                        <a:rPr lang="ru-RU" sz="1200" b="0" dirty="0" err="1" smtClean="0"/>
                        <a:t>регулярні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відгуки</a:t>
                      </a:r>
                      <a:r>
                        <a:rPr lang="ru-RU" sz="1200" b="0" dirty="0" smtClean="0"/>
                        <a:t>); </a:t>
                      </a:r>
                      <a:r>
                        <a:rPr lang="ru-RU" sz="1200" b="0" dirty="0" err="1" smtClean="0"/>
                        <a:t>якість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викладання</a:t>
                      </a:r>
                      <a:r>
                        <a:rPr lang="ru-RU" sz="1200" b="0" dirty="0" smtClean="0"/>
                        <a:t> (</a:t>
                      </a:r>
                      <a:r>
                        <a:rPr lang="ru-RU" sz="1200" b="0" dirty="0" err="1" smtClean="0"/>
                        <a:t>інтеграція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творчих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підходів</a:t>
                      </a:r>
                      <a:r>
                        <a:rPr lang="ru-RU" sz="1200" b="0" dirty="0" smtClean="0"/>
                        <a:t>).</a:t>
                      </a:r>
                      <a:endParaRPr sz="1200" b="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A8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5"/>
          <p:cNvGraphicFramePr/>
          <p:nvPr/>
        </p:nvGraphicFramePr>
        <p:xfrm>
          <a:off x="-12" y="-12"/>
          <a:ext cx="9144025" cy="5147673"/>
        </p:xfrm>
        <a:graphic>
          <a:graphicData uri="http://schemas.openxmlformats.org/drawingml/2006/table">
            <a:tbl>
              <a:tblPr>
                <a:noFill/>
                <a:tableStyleId>{97F875D8-EBE6-411A-8A70-C0BC02D22E7B}</a:tableStyleId>
              </a:tblPr>
              <a:tblGrid>
                <a:gridCol w="12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6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6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8375">
                <a:tc rowSpan="3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dirty="0" err="1"/>
                        <a:t>Аналіз</a:t>
                      </a:r>
                      <a:endParaRPr sz="2000"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400" b="1" dirty="0"/>
                        <a:t>TOWS - </a:t>
                      </a:r>
                      <a:r>
                        <a:rPr lang="en-GB" sz="3400" b="1" dirty="0" err="1"/>
                        <a:t>аналіз</a:t>
                      </a:r>
                      <a:endParaRPr sz="34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Strengths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Weaknesses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4275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0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SO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WO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3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Opportunities</a:t>
                      </a:r>
                      <a:endParaRPr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Найперспективніший напрям</a:t>
                      </a:r>
                      <a:endParaRPr/>
                    </a:p>
                  </a:txBody>
                  <a:tcPr marL="28575" marR="28575" marT="19050" marB="1905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Пріоритет розвитку (що змінювати)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365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Threats</a:t>
                      </a:r>
                      <a:endParaRPr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План підготовки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Уникання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ST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/>
                        <a:t>WT</a:t>
                      </a:r>
                      <a:endParaRPr sz="12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291" y="217876"/>
            <a:ext cx="6841417" cy="470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385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291" y="187444"/>
            <a:ext cx="6841417" cy="47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53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6"/>
          <p:cNvGraphicFramePr/>
          <p:nvPr>
            <p:extLst>
              <p:ext uri="{D42A27DB-BD31-4B8C-83A1-F6EECF244321}">
                <p14:modId xmlns:p14="http://schemas.microsoft.com/office/powerpoint/2010/main" val="4239531416"/>
              </p:ext>
            </p:extLst>
          </p:nvPr>
        </p:nvGraphicFramePr>
        <p:xfrm>
          <a:off x="152400" y="669858"/>
          <a:ext cx="8991600" cy="4500983"/>
        </p:xfrm>
        <a:graphic>
          <a:graphicData uri="http://schemas.openxmlformats.org/drawingml/2006/table">
            <a:tbl>
              <a:tblPr>
                <a:noFill/>
                <a:tableStyleId>{97F875D8-EBE6-411A-8A70-C0BC02D22E7B}</a:tableStyleId>
              </a:tblPr>
              <a:tblGrid>
                <a:gridCol w="2179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1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609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 err="1"/>
                        <a:t>Місія</a:t>
                      </a:r>
                      <a:r>
                        <a:rPr lang="en-GB" sz="1000" b="1" dirty="0"/>
                        <a:t> </a:t>
                      </a:r>
                      <a:r>
                        <a:rPr lang="en-GB" sz="1000" dirty="0"/>
                        <a:t/>
                      </a:r>
                      <a:br>
                        <a:rPr lang="en-GB" sz="1000" dirty="0"/>
                      </a:br>
                      <a:r>
                        <a:rPr lang="en-GB" sz="1000" dirty="0"/>
                        <a:t>(</a:t>
                      </a:r>
                      <a:r>
                        <a:rPr lang="en-GB" sz="1000" dirty="0" err="1"/>
                        <a:t>для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чого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це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все</a:t>
                      </a:r>
                      <a:r>
                        <a:rPr lang="en-GB" sz="1000" dirty="0"/>
                        <a:t>?)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-RU" sz="1000" dirty="0" err="1" smtClean="0"/>
                        <a:t>Надихнути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нове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покоління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українців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перетворювати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знання</a:t>
                      </a:r>
                      <a:r>
                        <a:rPr lang="ru-RU" sz="1000" dirty="0" smtClean="0"/>
                        <a:t> на </a:t>
                      </a:r>
                      <a:r>
                        <a:rPr lang="ru-RU" sz="1000" dirty="0" err="1" smtClean="0"/>
                        <a:t>інновації</a:t>
                      </a:r>
                      <a:r>
                        <a:rPr lang="ru-RU" sz="1000" dirty="0" smtClean="0"/>
                        <a:t>. Ми </a:t>
                      </a:r>
                      <a:r>
                        <a:rPr lang="ru-RU" sz="1000" dirty="0" err="1" smtClean="0"/>
                        <a:t>створюємо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освітнє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середовище</a:t>
                      </a:r>
                      <a:r>
                        <a:rPr lang="ru-RU" sz="1000" dirty="0" smtClean="0"/>
                        <a:t>, де </a:t>
                      </a:r>
                      <a:r>
                        <a:rPr lang="ru-RU" sz="1000" dirty="0" err="1" smtClean="0"/>
                        <a:t>школярі</a:t>
                      </a:r>
                      <a:r>
                        <a:rPr lang="ru-RU" sz="1000" dirty="0" smtClean="0"/>
                        <a:t> не просто </a:t>
                      </a:r>
                      <a:r>
                        <a:rPr lang="ru-RU" sz="1000" dirty="0" err="1" smtClean="0"/>
                        <a:t>вивчають</a:t>
                      </a:r>
                      <a:r>
                        <a:rPr lang="ru-RU" sz="1000" dirty="0" smtClean="0"/>
                        <a:t> науку, а </a:t>
                      </a:r>
                      <a:r>
                        <a:rPr lang="ru-RU" sz="1000" dirty="0" err="1" smtClean="0"/>
                        <a:t>вчаться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мислити</a:t>
                      </a:r>
                      <a:r>
                        <a:rPr lang="ru-RU" sz="1000" dirty="0" smtClean="0"/>
                        <a:t> креативно, </a:t>
                      </a:r>
                      <a:r>
                        <a:rPr lang="ru-RU" sz="1000" dirty="0" err="1" smtClean="0"/>
                        <a:t>вирішувати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реальні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проблеми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створювати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майбутнє</a:t>
                      </a:r>
                      <a:r>
                        <a:rPr lang="ru-RU" sz="1000" dirty="0" smtClean="0"/>
                        <a:t>. </a:t>
                      </a:r>
                      <a:endParaRPr sz="10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2C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 err="1"/>
                        <a:t>Бачення</a:t>
                      </a:r>
                      <a:r>
                        <a:rPr lang="en-GB" sz="1000" dirty="0"/>
                        <a:t> </a:t>
                      </a:r>
                      <a:br>
                        <a:rPr lang="en-GB" sz="1000" dirty="0"/>
                      </a:br>
                      <a:r>
                        <a:rPr lang="en-GB" sz="1000" dirty="0"/>
                        <a:t>(</a:t>
                      </a:r>
                      <a:r>
                        <a:rPr lang="en-GB" sz="1000" dirty="0" err="1"/>
                        <a:t>як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ви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бачите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результат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за</a:t>
                      </a:r>
                      <a:r>
                        <a:rPr lang="en-GB" sz="1000" dirty="0"/>
                        <a:t> 10+ </a:t>
                      </a:r>
                      <a:r>
                        <a:rPr lang="en-GB" sz="1000" dirty="0" err="1"/>
                        <a:t>років</a:t>
                      </a:r>
                      <a:r>
                        <a:rPr lang="en-GB" sz="1000" dirty="0"/>
                        <a:t>)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 err="1" smtClean="0"/>
                        <a:t>Створення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1" dirty="0" err="1" smtClean="0"/>
                        <a:t>покоління</a:t>
                      </a:r>
                      <a:r>
                        <a:rPr lang="ru-RU" sz="1000" b="1" dirty="0" smtClean="0"/>
                        <a:t>, яке не </a:t>
                      </a:r>
                      <a:r>
                        <a:rPr lang="ru-RU" sz="1000" b="1" dirty="0" err="1" smtClean="0"/>
                        <a:t>лише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1" dirty="0" err="1" smtClean="0"/>
                        <a:t>відновлює</a:t>
                      </a:r>
                      <a:r>
                        <a:rPr lang="ru-RU" sz="1000" b="1" dirty="0" smtClean="0"/>
                        <a:t>, але й </a:t>
                      </a:r>
                      <a:r>
                        <a:rPr lang="ru-RU" sz="1000" b="1" dirty="0" err="1" smtClean="0"/>
                        <a:t>перевершує</a:t>
                      </a:r>
                      <a:r>
                        <a:rPr lang="ru-RU" sz="1000" dirty="0" smtClean="0"/>
                        <a:t>. Ми </a:t>
                      </a:r>
                      <a:r>
                        <a:rPr lang="ru-RU" sz="1000" dirty="0" err="1" smtClean="0"/>
                        <a:t>виховаємо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покоління</a:t>
                      </a:r>
                      <a:r>
                        <a:rPr lang="ru-RU" sz="1000" dirty="0" smtClean="0"/>
                        <a:t>, яке не </a:t>
                      </a:r>
                      <a:r>
                        <a:rPr lang="ru-RU" sz="1000" dirty="0" err="1" smtClean="0"/>
                        <a:t>боїться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викликів</a:t>
                      </a:r>
                      <a:r>
                        <a:rPr lang="ru-RU" sz="1000" dirty="0" smtClean="0"/>
                        <a:t>, а </a:t>
                      </a:r>
                      <a:r>
                        <a:rPr lang="ru-RU" sz="1000" dirty="0" err="1" smtClean="0"/>
                        <a:t>бачить</a:t>
                      </a:r>
                      <a:r>
                        <a:rPr lang="ru-RU" sz="1000" dirty="0" smtClean="0"/>
                        <a:t> у них </a:t>
                      </a:r>
                      <a:r>
                        <a:rPr lang="ru-RU" sz="1000" dirty="0" err="1" smtClean="0"/>
                        <a:t>можливості</a:t>
                      </a:r>
                      <a:r>
                        <a:rPr lang="ru-RU" sz="1000" dirty="0" smtClean="0"/>
                        <a:t>. </a:t>
                      </a:r>
                      <a:r>
                        <a:rPr lang="ru-RU" sz="1000" dirty="0" err="1" smtClean="0"/>
                        <a:t>Це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покоління</a:t>
                      </a:r>
                      <a:r>
                        <a:rPr lang="ru-RU" sz="1000" dirty="0" smtClean="0"/>
                        <a:t>, яке </a:t>
                      </a:r>
                      <a:r>
                        <a:rPr lang="ru-RU" sz="1000" dirty="0" err="1" smtClean="0"/>
                        <a:t>використовує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наукові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знання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креативне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мислення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щоб</a:t>
                      </a:r>
                      <a:r>
                        <a:rPr lang="ru-RU" sz="1000" dirty="0" smtClean="0"/>
                        <a:t> не просто </a:t>
                      </a:r>
                      <a:r>
                        <a:rPr lang="ru-RU" sz="1000" dirty="0" err="1" smtClean="0"/>
                        <a:t>повернути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Україну</a:t>
                      </a:r>
                      <a:r>
                        <a:rPr lang="ru-RU" sz="1000" dirty="0" smtClean="0"/>
                        <a:t> в </a:t>
                      </a:r>
                      <a:r>
                        <a:rPr lang="ru-RU" sz="1000" dirty="0" err="1" smtClean="0"/>
                        <a:t>довоєнний</a:t>
                      </a:r>
                      <a:r>
                        <a:rPr lang="ru-RU" sz="1000" dirty="0" smtClean="0"/>
                        <a:t> стан, а </a:t>
                      </a:r>
                      <a:r>
                        <a:rPr lang="ru-RU" sz="1000" dirty="0" err="1" smtClean="0"/>
                        <a:t>зробити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її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сильнішою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технологічнішою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інноваційною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країною-лідером</a:t>
                      </a:r>
                      <a:r>
                        <a:rPr lang="ru-RU" sz="1000" dirty="0" smtClean="0"/>
                        <a:t>.</a:t>
                      </a:r>
                      <a:endParaRPr sz="10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281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 err="1"/>
                        <a:t>Цінності</a:t>
                      </a:r>
                      <a:r>
                        <a:rPr lang="en-GB" sz="1000" b="1" dirty="0"/>
                        <a:t> </a:t>
                      </a:r>
                      <a:r>
                        <a:rPr lang="en-GB" sz="1000" dirty="0"/>
                        <a:t/>
                      </a:r>
                      <a:br>
                        <a:rPr lang="en-GB" sz="1000" dirty="0"/>
                      </a:br>
                      <a:r>
                        <a:rPr lang="en-GB" sz="1000" dirty="0"/>
                        <a:t>(</a:t>
                      </a:r>
                      <a:r>
                        <a:rPr lang="en-GB" sz="1000" dirty="0" err="1"/>
                        <a:t>які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принципи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ви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вважаєте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правильним</a:t>
                      </a:r>
                      <a:r>
                        <a:rPr lang="en-GB" sz="1000" dirty="0"/>
                        <a:t> і </a:t>
                      </a:r>
                      <a:r>
                        <a:rPr lang="en-GB" sz="1000" dirty="0" err="1"/>
                        <a:t>вони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приносять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результат</a:t>
                      </a:r>
                      <a:r>
                        <a:rPr lang="en-GB" sz="1000" dirty="0"/>
                        <a:t>)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 err="1" smtClean="0"/>
                        <a:t>Креативність</a:t>
                      </a:r>
                      <a:r>
                        <a:rPr lang="ru-RU" sz="1000" b="1" dirty="0" smtClean="0"/>
                        <a:t> у </a:t>
                      </a:r>
                      <a:r>
                        <a:rPr lang="ru-RU" sz="1000" b="1" dirty="0" err="1" smtClean="0"/>
                        <a:t>всьому</a:t>
                      </a:r>
                      <a:r>
                        <a:rPr lang="ru-RU" sz="1000" dirty="0" smtClean="0"/>
                        <a:t> </a:t>
                      </a:r>
                    </a:p>
                    <a:p>
                      <a:r>
                        <a:rPr lang="ru-RU" sz="1000" b="1" dirty="0" err="1" smtClean="0"/>
                        <a:t>Співпраця</a:t>
                      </a:r>
                      <a:r>
                        <a:rPr lang="ru-RU" sz="1000" b="1" dirty="0" smtClean="0"/>
                        <a:t> як </a:t>
                      </a:r>
                      <a:r>
                        <a:rPr lang="ru-RU" sz="1000" b="1" dirty="0" err="1" smtClean="0"/>
                        <a:t>рушійна</a:t>
                      </a:r>
                      <a:r>
                        <a:rPr lang="ru-RU" sz="1000" b="1" dirty="0" smtClean="0"/>
                        <a:t> сила</a:t>
                      </a:r>
                      <a:endParaRPr lang="ru-RU" sz="1000" dirty="0" smtClean="0"/>
                    </a:p>
                    <a:p>
                      <a:r>
                        <a:rPr lang="ru-RU" sz="1000" b="1" dirty="0" err="1" smtClean="0"/>
                        <a:t>Практичний</a:t>
                      </a:r>
                      <a:r>
                        <a:rPr lang="ru-RU" sz="1000" b="1" dirty="0" smtClean="0"/>
                        <a:t> результат</a:t>
                      </a:r>
                      <a:r>
                        <a:rPr lang="ru-RU" sz="1000" dirty="0" smtClean="0"/>
                        <a:t> </a:t>
                      </a:r>
                    </a:p>
                    <a:p>
                      <a:r>
                        <a:rPr lang="ru-RU" sz="1000" b="1" dirty="0" err="1" smtClean="0"/>
                        <a:t>Безперервний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1" dirty="0" err="1" smtClean="0"/>
                        <a:t>розвиток</a:t>
                      </a:r>
                      <a:endParaRPr sz="10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38072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 err="1"/>
                        <a:t>Етапи</a:t>
                      </a:r>
                      <a:r>
                        <a:rPr lang="en-GB" sz="1000" b="1" dirty="0"/>
                        <a:t> </a:t>
                      </a:r>
                      <a:r>
                        <a:rPr lang="en-GB" sz="1000" b="1" dirty="0" err="1"/>
                        <a:t>стратегії</a:t>
                      </a:r>
                      <a:r>
                        <a:rPr lang="en-GB" sz="1000" b="1" dirty="0"/>
                        <a:t> </a:t>
                      </a:r>
                      <a:r>
                        <a:rPr lang="en-GB" sz="1000" dirty="0"/>
                        <a:t/>
                      </a:r>
                      <a:br>
                        <a:rPr lang="en-GB" sz="1000" dirty="0"/>
                      </a:br>
                      <a:r>
                        <a:rPr lang="en-GB" sz="1000" dirty="0"/>
                        <a:t>(</a:t>
                      </a:r>
                      <a:r>
                        <a:rPr lang="en-GB" sz="1000" dirty="0" err="1"/>
                        <a:t>яка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послідовність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етапів</a:t>
                      </a:r>
                      <a:r>
                        <a:rPr lang="en-GB" sz="1000" dirty="0"/>
                        <a:t> </a:t>
                      </a:r>
                      <a:br>
                        <a:rPr lang="en-GB" sz="1000" dirty="0"/>
                      </a:br>
                      <a:r>
                        <a:rPr lang="en-GB" sz="1000" dirty="0" err="1"/>
                        <a:t>від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бачення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до</a:t>
                      </a:r>
                      <a:r>
                        <a:rPr lang="en-GB" sz="1000" dirty="0"/>
                        <a:t> </a:t>
                      </a:r>
                      <a:r>
                        <a:rPr lang="en-GB" sz="1000" dirty="0" err="1"/>
                        <a:t>сьогодні</a:t>
                      </a:r>
                      <a:r>
                        <a:rPr lang="en-GB" sz="1000" dirty="0"/>
                        <a:t>)</a:t>
                      </a:r>
                      <a:endParaRPr sz="10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1. </a:t>
                      </a:r>
                      <a:r>
                        <a:rPr lang="ru-RU" sz="1000" b="1" dirty="0" err="1" smtClean="0"/>
                        <a:t>Підготовчий</a:t>
                      </a:r>
                      <a:r>
                        <a:rPr lang="ru-RU" sz="1000" b="1" dirty="0" smtClean="0"/>
                        <a:t> (до 6 </a:t>
                      </a:r>
                      <a:r>
                        <a:rPr lang="ru-RU" sz="1000" b="1" dirty="0" err="1" smtClean="0"/>
                        <a:t>місяців</a:t>
                      </a:r>
                      <a:r>
                        <a:rPr lang="ru-RU" sz="1000" b="1" dirty="0" smtClean="0"/>
                        <a:t>)</a:t>
                      </a:r>
                    </a:p>
                    <a:p>
                      <a:r>
                        <a:rPr lang="ru-RU" sz="1000" dirty="0" err="1" smtClean="0"/>
                        <a:t>Аналіз</a:t>
                      </a:r>
                      <a:r>
                        <a:rPr lang="ru-RU" sz="1000" dirty="0" smtClean="0"/>
                        <a:t> потреб, </a:t>
                      </a:r>
                      <a:r>
                        <a:rPr lang="ru-RU" sz="1000" dirty="0" err="1" smtClean="0"/>
                        <a:t>розробка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методичних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матеріалів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проведення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тренінгів</a:t>
                      </a:r>
                      <a:r>
                        <a:rPr lang="ru-RU" sz="1000" dirty="0" smtClean="0"/>
                        <a:t> для </a:t>
                      </a:r>
                      <a:r>
                        <a:rPr lang="ru-RU" sz="1000" dirty="0" err="1" smtClean="0"/>
                        <a:t>першої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групи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вчителів</a:t>
                      </a:r>
                      <a:r>
                        <a:rPr lang="ru-RU" sz="1000" dirty="0" smtClean="0"/>
                        <a:t> і </a:t>
                      </a:r>
                      <a:r>
                        <a:rPr lang="ru-RU" sz="1000" dirty="0" err="1" smtClean="0"/>
                        <a:t>шкіл</a:t>
                      </a:r>
                      <a:r>
                        <a:rPr lang="ru-RU" sz="1000" dirty="0" smtClean="0"/>
                        <a:t>.</a:t>
                      </a:r>
                    </a:p>
                    <a:p>
                      <a:r>
                        <a:rPr lang="ru-RU" sz="1000" b="1" dirty="0" smtClean="0"/>
                        <a:t>2. </a:t>
                      </a:r>
                      <a:r>
                        <a:rPr lang="ru-RU" sz="1000" b="1" dirty="0" err="1" smtClean="0"/>
                        <a:t>Масштабування</a:t>
                      </a:r>
                      <a:r>
                        <a:rPr lang="ru-RU" sz="1000" b="1" dirty="0" smtClean="0"/>
                        <a:t> (6 </a:t>
                      </a:r>
                      <a:r>
                        <a:rPr lang="ru-RU" sz="1000" b="1" dirty="0" err="1" smtClean="0"/>
                        <a:t>місяців</a:t>
                      </a:r>
                      <a:r>
                        <a:rPr lang="ru-RU" sz="1000" b="1" dirty="0" smtClean="0"/>
                        <a:t> - 3 роки)</a:t>
                      </a:r>
                    </a:p>
                    <a:p>
                      <a:r>
                        <a:rPr lang="ru-RU" sz="1000" dirty="0" err="1" smtClean="0"/>
                        <a:t>Залучення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нових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учасників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створення</a:t>
                      </a:r>
                      <a:r>
                        <a:rPr lang="ru-RU" sz="1000" dirty="0" smtClean="0"/>
                        <a:t> онлайн-</a:t>
                      </a:r>
                      <a:r>
                        <a:rPr lang="ru-RU" sz="1000" dirty="0" err="1" smtClean="0"/>
                        <a:t>платформи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налагодження</a:t>
                      </a:r>
                      <a:r>
                        <a:rPr lang="ru-RU" sz="1000" dirty="0" smtClean="0"/>
                        <a:t> партнерства з </a:t>
                      </a:r>
                      <a:r>
                        <a:rPr lang="ru-RU" sz="1000" dirty="0" err="1" smtClean="0"/>
                        <a:t>компаніями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науковими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установами</a:t>
                      </a:r>
                      <a:r>
                        <a:rPr lang="ru-RU" sz="1000" dirty="0" smtClean="0"/>
                        <a:t>.</a:t>
                      </a:r>
                    </a:p>
                    <a:p>
                      <a:r>
                        <a:rPr lang="ru-RU" sz="1000" b="1" dirty="0" smtClean="0"/>
                        <a:t>3. </a:t>
                      </a:r>
                      <a:r>
                        <a:rPr lang="ru-RU" sz="1000" b="1" dirty="0" err="1" smtClean="0"/>
                        <a:t>Інтеграція</a:t>
                      </a:r>
                      <a:r>
                        <a:rPr lang="ru-RU" sz="1000" b="1" dirty="0" smtClean="0"/>
                        <a:t> (3-10 </a:t>
                      </a:r>
                      <a:r>
                        <a:rPr lang="ru-RU" sz="1000" b="1" dirty="0" err="1" smtClean="0"/>
                        <a:t>років</a:t>
                      </a:r>
                      <a:r>
                        <a:rPr lang="ru-RU" sz="1000" b="1" dirty="0" smtClean="0"/>
                        <a:t>)</a:t>
                      </a:r>
                    </a:p>
                    <a:p>
                      <a:r>
                        <a:rPr lang="ru-RU" sz="1000" dirty="0" err="1" smtClean="0"/>
                        <a:t>Інтеграція</a:t>
                      </a:r>
                      <a:r>
                        <a:rPr lang="ru-RU" sz="1000" dirty="0" smtClean="0"/>
                        <a:t> методик у </a:t>
                      </a:r>
                      <a:r>
                        <a:rPr lang="ru-RU" sz="1000" dirty="0" err="1" smtClean="0"/>
                        <a:t>навчальні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програми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створення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національної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мережі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шкіл</a:t>
                      </a:r>
                      <a:r>
                        <a:rPr lang="ru-RU" sz="1000" dirty="0" smtClean="0"/>
                        <a:t> і </a:t>
                      </a:r>
                      <a:r>
                        <a:rPr lang="ru-RU" sz="1000" dirty="0" err="1" smtClean="0"/>
                        <a:t>регулярний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моніторинг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результатів</a:t>
                      </a:r>
                      <a:r>
                        <a:rPr lang="ru-RU" sz="1000" dirty="0" smtClean="0"/>
                        <a:t>.</a:t>
                      </a:r>
                    </a:p>
                    <a:p>
                      <a:r>
                        <a:rPr lang="ru-RU" sz="1000" b="1" dirty="0" smtClean="0"/>
                        <a:t>4. </a:t>
                      </a:r>
                      <a:r>
                        <a:rPr lang="ru-RU" sz="1000" b="1" dirty="0" err="1" smtClean="0"/>
                        <a:t>Реалізація</a:t>
                      </a:r>
                      <a:r>
                        <a:rPr lang="ru-RU" sz="1000" b="1" dirty="0" smtClean="0"/>
                        <a:t> </a:t>
                      </a:r>
                      <a:r>
                        <a:rPr lang="ru-RU" sz="1000" b="1" dirty="0" err="1" smtClean="0"/>
                        <a:t>бачення</a:t>
                      </a:r>
                      <a:r>
                        <a:rPr lang="ru-RU" sz="1000" b="1" dirty="0" smtClean="0"/>
                        <a:t> (10+ </a:t>
                      </a:r>
                      <a:r>
                        <a:rPr lang="ru-RU" sz="1000" b="1" dirty="0" err="1" smtClean="0"/>
                        <a:t>років</a:t>
                      </a:r>
                      <a:r>
                        <a:rPr lang="ru-RU" sz="1000" b="1" dirty="0" smtClean="0"/>
                        <a:t>)</a:t>
                      </a:r>
                    </a:p>
                    <a:p>
                      <a:r>
                        <a:rPr lang="ru-RU" sz="1000" dirty="0" err="1" smtClean="0"/>
                        <a:t>Підготовка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покоління</a:t>
                      </a:r>
                      <a:r>
                        <a:rPr lang="ru-RU" sz="1000" dirty="0" smtClean="0"/>
                        <a:t>, яке стане </a:t>
                      </a:r>
                      <a:r>
                        <a:rPr lang="ru-RU" sz="1000" dirty="0" err="1" smtClean="0"/>
                        <a:t>рушійною</a:t>
                      </a:r>
                      <a:r>
                        <a:rPr lang="ru-RU" sz="1000" dirty="0" smtClean="0"/>
                        <a:t> силою </a:t>
                      </a:r>
                      <a:r>
                        <a:rPr lang="ru-RU" sz="1000" dirty="0" err="1" smtClean="0"/>
                        <a:t>відновлення</a:t>
                      </a:r>
                      <a:r>
                        <a:rPr lang="ru-RU" sz="1000" dirty="0" smtClean="0"/>
                        <a:t> та </a:t>
                      </a:r>
                      <a:r>
                        <a:rPr lang="ru-RU" sz="1000" dirty="0" err="1" smtClean="0"/>
                        <a:t>технологічного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розвитку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України</a:t>
                      </a:r>
                      <a:r>
                        <a:rPr lang="ru-RU" sz="1000" dirty="0" smtClean="0"/>
                        <a:t>.</a:t>
                      </a:r>
                      <a:endParaRPr sz="1000" dirty="0"/>
                    </a:p>
                  </a:txBody>
                  <a:tcPr marL="28575" marR="28575" marT="19050" marB="19050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 err="1">
                          <a:solidFill>
                            <a:schemeClr val="dk1"/>
                          </a:solidFill>
                        </a:rPr>
                        <a:t>Мета</a:t>
                      </a:r>
                      <a:r>
                        <a:rPr lang="en-GB" sz="10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/>
                      </a:r>
                      <a:br>
                        <a:rPr lang="en-GB" sz="1000" dirty="0">
                          <a:solidFill>
                            <a:schemeClr val="dk1"/>
                          </a:solidFill>
                        </a:rPr>
                      </a:b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що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досягнути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на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першому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етапі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000" dirty="0" err="1">
                          <a:solidFill>
                            <a:schemeClr val="dk1"/>
                          </a:solidFill>
                        </a:rPr>
                        <a:t>стратегії</a:t>
                      </a:r>
                      <a:r>
                        <a:rPr lang="en-GB" sz="1000" dirty="0">
                          <a:solidFill>
                            <a:schemeClr val="dk1"/>
                          </a:solidFill>
                        </a:rPr>
                        <a:t>)</a:t>
                      </a:r>
                      <a:endParaRPr sz="10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Мета </a:t>
                      </a:r>
                      <a:r>
                        <a:rPr lang="ru-RU" sz="1000" dirty="0" err="1" smtClean="0"/>
                        <a:t>першого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етапу</a:t>
                      </a:r>
                      <a:r>
                        <a:rPr lang="ru-RU" sz="1000" dirty="0" smtClean="0"/>
                        <a:t> (3-6 </a:t>
                      </a:r>
                      <a:r>
                        <a:rPr lang="ru-RU" sz="1000" dirty="0" err="1" smtClean="0"/>
                        <a:t>місяців</a:t>
                      </a:r>
                      <a:r>
                        <a:rPr lang="ru-RU" sz="1000" dirty="0" smtClean="0"/>
                        <a:t>) — </a:t>
                      </a:r>
                      <a:r>
                        <a:rPr lang="ru-RU" sz="1000" dirty="0" err="1" smtClean="0"/>
                        <a:t>створити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міцний</a:t>
                      </a:r>
                      <a:r>
                        <a:rPr lang="ru-RU" sz="1000" dirty="0" smtClean="0"/>
                        <a:t> фундамент для </a:t>
                      </a:r>
                      <a:r>
                        <a:rPr lang="ru-RU" sz="1000" dirty="0" err="1" smtClean="0"/>
                        <a:t>проєкту</a:t>
                      </a:r>
                      <a:r>
                        <a:rPr lang="ru-RU" sz="1000" dirty="0" smtClean="0"/>
                        <a:t>. </a:t>
                      </a:r>
                      <a:r>
                        <a:rPr lang="ru-RU" sz="1000" dirty="0" err="1" smtClean="0"/>
                        <a:t>Це</a:t>
                      </a:r>
                      <a:r>
                        <a:rPr lang="ru-RU" sz="1000" dirty="0" smtClean="0"/>
                        <a:t> </a:t>
                      </a:r>
                      <a:r>
                        <a:rPr lang="ru-RU" sz="1000" dirty="0" err="1" smtClean="0"/>
                        <a:t>включає</a:t>
                      </a:r>
                      <a:r>
                        <a:rPr lang="ru-RU" sz="1000" dirty="0" smtClean="0"/>
                        <a:t>:</a:t>
                      </a:r>
                    </a:p>
                    <a:p>
                      <a:r>
                        <a:rPr lang="ru-RU" sz="1000" b="0" dirty="0" err="1" smtClean="0"/>
                        <a:t>Розробку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якісних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методичних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матеріалів</a:t>
                      </a:r>
                      <a:r>
                        <a:rPr lang="ru-RU" sz="1000" b="0" dirty="0" smtClean="0"/>
                        <a:t>.</a:t>
                      </a:r>
                    </a:p>
                    <a:p>
                      <a:r>
                        <a:rPr lang="ru-RU" sz="1000" b="0" dirty="0" err="1" smtClean="0"/>
                        <a:t>Формування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пілотної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групи</a:t>
                      </a:r>
                      <a:r>
                        <a:rPr lang="ru-RU" sz="1000" b="0" dirty="0" smtClean="0"/>
                        <a:t> з 10 </a:t>
                      </a:r>
                      <a:r>
                        <a:rPr lang="ru-RU" sz="1000" b="0" dirty="0" err="1" smtClean="0"/>
                        <a:t>шкіл</a:t>
                      </a:r>
                      <a:r>
                        <a:rPr lang="ru-RU" sz="1000" b="0" dirty="0" smtClean="0"/>
                        <a:t> та 20-30 </a:t>
                      </a:r>
                      <a:r>
                        <a:rPr lang="ru-RU" sz="1000" b="0" dirty="0" err="1" smtClean="0"/>
                        <a:t>вчителів</a:t>
                      </a:r>
                      <a:r>
                        <a:rPr lang="ru-RU" sz="1000" b="0" dirty="0" smtClean="0"/>
                        <a:t>.</a:t>
                      </a:r>
                    </a:p>
                    <a:p>
                      <a:r>
                        <a:rPr lang="ru-RU" sz="1000" b="0" dirty="0" err="1" smtClean="0"/>
                        <a:t>Проведення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тренінгів</a:t>
                      </a:r>
                      <a:r>
                        <a:rPr lang="ru-RU" sz="1000" b="0" dirty="0" smtClean="0"/>
                        <a:t> для </a:t>
                      </a:r>
                      <a:r>
                        <a:rPr lang="ru-RU" sz="1000" b="0" dirty="0" err="1" smtClean="0"/>
                        <a:t>підготовки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педагогів</a:t>
                      </a:r>
                      <a:r>
                        <a:rPr lang="ru-RU" sz="1000" b="0" dirty="0" smtClean="0"/>
                        <a:t>.</a:t>
                      </a:r>
                    </a:p>
                    <a:p>
                      <a:r>
                        <a:rPr lang="ru-RU" sz="1000" b="0" dirty="0" err="1" smtClean="0"/>
                        <a:t>Збір</a:t>
                      </a:r>
                      <a:r>
                        <a:rPr lang="ru-RU" sz="1000" b="0" dirty="0" smtClean="0"/>
                        <a:t> перших </a:t>
                      </a:r>
                      <a:r>
                        <a:rPr lang="ru-RU" sz="1000" b="0" dirty="0" err="1" smtClean="0"/>
                        <a:t>відгуків</a:t>
                      </a:r>
                      <a:r>
                        <a:rPr lang="ru-RU" sz="1000" b="0" dirty="0" smtClean="0"/>
                        <a:t> для </a:t>
                      </a:r>
                      <a:r>
                        <a:rPr lang="ru-RU" sz="1000" b="0" dirty="0" err="1" smtClean="0"/>
                        <a:t>вдосконалення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програми</a:t>
                      </a:r>
                      <a:r>
                        <a:rPr lang="ru-RU" sz="1000" b="0" dirty="0" smtClean="0"/>
                        <a:t>.</a:t>
                      </a:r>
                    </a:p>
                    <a:p>
                      <a:r>
                        <a:rPr lang="ru-RU" sz="1000" b="0" dirty="0" err="1" smtClean="0"/>
                        <a:t>Створення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дорожньої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карти</a:t>
                      </a:r>
                      <a:r>
                        <a:rPr lang="ru-RU" sz="1000" b="0" dirty="0" smtClean="0"/>
                        <a:t> для </a:t>
                      </a:r>
                      <a:r>
                        <a:rPr lang="ru-RU" sz="1000" b="0" dirty="0" err="1" smtClean="0"/>
                        <a:t>подальшого</a:t>
                      </a:r>
                      <a:r>
                        <a:rPr lang="ru-RU" sz="1000" b="0" dirty="0" smtClean="0"/>
                        <a:t> </a:t>
                      </a:r>
                      <a:r>
                        <a:rPr lang="ru-RU" sz="1000" b="0" dirty="0" err="1" smtClean="0"/>
                        <a:t>масштабування</a:t>
                      </a:r>
                      <a:r>
                        <a:rPr lang="ru-RU" sz="1000" b="0" dirty="0" smtClean="0"/>
                        <a:t>.</a:t>
                      </a:r>
                      <a:endParaRPr sz="1000" b="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A85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820" b="1"/>
              <a:t>Стратегія: </a:t>
            </a:r>
            <a:r>
              <a:rPr lang="en-GB" sz="2420" b="1"/>
              <a:t>Бізнес ДНК</a:t>
            </a:r>
            <a:endParaRPr sz="2420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7"/>
          <p:cNvGraphicFramePr/>
          <p:nvPr/>
        </p:nvGraphicFramePr>
        <p:xfrm>
          <a:off x="152400" y="702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{97F875D8-EBE6-411A-8A70-C0BC02D22E7B}</a:tableStyleId>
              </a:tblPr>
              <a:tblGrid>
                <a:gridCol w="628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9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7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8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4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60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7300"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Цільова аудиторія (ЦА)</a:t>
                      </a:r>
                      <a:endParaRPr b="1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Болі ЦА</a:t>
                      </a:r>
                      <a:endParaRPr b="1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Задовільники болей</a:t>
                      </a:r>
                      <a:endParaRPr b="1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28600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Задачі ЦА</a:t>
                      </a:r>
                      <a:endParaRPr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Продукти&amp;</a:t>
                      </a:r>
                      <a:endParaRPr b="1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Сервіси</a:t>
                      </a:r>
                      <a:endParaRPr b="1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07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Бажані вигоди ЦА</a:t>
                      </a:r>
                      <a:endParaRPr b="1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Генератори вигід</a:t>
                      </a:r>
                      <a:endParaRPr b="1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820" b="1"/>
              <a:t>Продуктова інформація: </a:t>
            </a:r>
            <a:r>
              <a:rPr lang="en-GB" sz="2420" b="1"/>
              <a:t>Value Proposition Canvas</a:t>
            </a:r>
            <a:endParaRPr sz="242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20" b="1"/>
              <a:t>Ресурси: </a:t>
            </a:r>
            <a:r>
              <a:rPr lang="en-GB" b="1"/>
              <a:t>Юніт Економіка</a:t>
            </a:r>
            <a:endParaRPr b="1"/>
          </a:p>
        </p:txBody>
      </p:sp>
      <p:graphicFrame>
        <p:nvGraphicFramePr>
          <p:cNvPr id="85" name="Google Shape;85;p18"/>
          <p:cNvGraphicFramePr/>
          <p:nvPr/>
        </p:nvGraphicFramePr>
        <p:xfrm>
          <a:off x="311700" y="1259425"/>
          <a:ext cx="8520625" cy="3511875"/>
        </p:xfrm>
        <a:graphic>
          <a:graphicData uri="http://schemas.openxmlformats.org/drawingml/2006/table">
            <a:tbl>
              <a:tblPr>
                <a:noFill/>
                <a:tableStyleId>{D2E3CCF4-1FED-4D12-99CD-7ADA68BE86B4}</a:tableStyleId>
              </a:tblPr>
              <a:tblGrid>
                <a:gridCol w="1463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6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49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9147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94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Собівартість виробництва</a:t>
                      </a:r>
                      <a:endParaRPr sz="12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(Cost)</a:t>
                      </a: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Вартість залучення клієнта (CAC)</a:t>
                      </a: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Ціна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(price)</a:t>
                      </a:r>
                      <a:endParaRPr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Прибуток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(Profit)</a:t>
                      </a:r>
                      <a:endParaRPr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Для 1 товару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/>
                        <a:t>= price - cost - CAC</a:t>
                      </a:r>
                      <a:endParaRPr sz="11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n</a:t>
                      </a:r>
                      <a:r>
                        <a:rPr lang="en-GB"/>
                        <a:t> товарів робить 1 співробітник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=n*cost</a:t>
                      </a:r>
                      <a:br>
                        <a:rPr lang="en-GB"/>
                      </a:br>
                      <a:r>
                        <a:rPr lang="en-GB" sz="700"/>
                        <a:t>(собівартість на 1 співробітника)</a:t>
                      </a:r>
                      <a:endParaRPr sz="7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 n*CAC</a:t>
                      </a:r>
                      <a:br>
                        <a:rPr lang="en-GB"/>
                      </a:b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(витрати на маркетинг та продажі на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=n*pice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(виторг на 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=n*profit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(прибуток на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Працює </a:t>
                      </a:r>
                      <a:r>
                        <a:rPr lang="en-GB" b="1"/>
                        <a:t>k</a:t>
                      </a:r>
                      <a:r>
                        <a:rPr lang="en-GB"/>
                        <a:t> співробітників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=k*n*cost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(валова собівартість)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 k*n*CAC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(валові витрати на маркетинг і продажі)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 k*n*CAC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(валовий виторг)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=k*n*profit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(валовий прибуток)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9"/>
          <p:cNvGraphicFramePr/>
          <p:nvPr/>
        </p:nvGraphicFramePr>
        <p:xfrm>
          <a:off x="0" y="0"/>
          <a:ext cx="9143975" cy="5090160"/>
        </p:xfrm>
        <a:graphic>
          <a:graphicData uri="http://schemas.openxmlformats.org/drawingml/2006/table">
            <a:tbl>
              <a:tblPr>
                <a:noFill/>
                <a:tableStyleId>{97F875D8-EBE6-411A-8A70-C0BC02D22E7B}</a:tableStyleId>
              </a:tblPr>
              <a:tblGrid>
                <a:gridCol w="4089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0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ІНдікація:</a:t>
                      </a:r>
                      <a:r>
                        <a:rPr lang="en-GB" sz="1800" b="1" u="sng"/>
                        <a:t> Дашборд</a:t>
                      </a:r>
                      <a:endParaRPr sz="1800" b="1" u="sng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квартал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місяць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тиждень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Продажі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продажів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n*k*3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n*k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n*k/4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Рівень конверсії (лід в продаж) CR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лідів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n*k*3/CR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n*k/CR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n*k/CR/4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Середня вартість продажу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Затрати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Затрати на одиницю (собівартість)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Створено товарів на 1 співробітника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співробітників (k)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Фінансовий результат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Прибуток/збиток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Випереджаючі показники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Показник 1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Показник 2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Показник 3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881</Words>
  <Application>Microsoft Office PowerPoint</Application>
  <PresentationFormat>Экран (16:9)</PresentationFormat>
  <Paragraphs>149</Paragraphs>
  <Slides>9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Arial</vt:lpstr>
      <vt:lpstr>Simple Light</vt:lpstr>
      <vt:lpstr>Крок №1. Загальний опис проекту</vt:lpstr>
      <vt:lpstr>Крок №2. Відповідь на 5 питань</vt:lpstr>
      <vt:lpstr>Презентация PowerPoint</vt:lpstr>
      <vt:lpstr>Презентация PowerPoint</vt:lpstr>
      <vt:lpstr>Презентация PowerPoint</vt:lpstr>
      <vt:lpstr>Стратегія: Бізнес ДНК</vt:lpstr>
      <vt:lpstr>Продуктова інформація: Value Proposition Canvas</vt:lpstr>
      <vt:lpstr>Ресурси: Юніт Економіка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Крок №1. Загальний опис проекту</dc:title>
  <cp:lastModifiedBy>RePack by Diakov</cp:lastModifiedBy>
  <cp:revision>4</cp:revision>
  <dcterms:modified xsi:type="dcterms:W3CDTF">2025-08-05T12:34:30Z</dcterms:modified>
</cp:coreProperties>
</file>